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9144000"/>
  <p:notesSz cx="6858000" cy="9144000"/>
  <p:embeddedFontLst>
    <p:embeddedFont>
      <p:font typeface="Ubuntu"/>
      <p:regular r:id="rId21"/>
      <p:bold r:id="rId22"/>
      <p:italic r:id="rId23"/>
      <p:boldItalic r:id="rId24"/>
    </p:embeddedFont>
    <p:embeddedFont>
      <p:font typeface="Open Sans SemiBold"/>
      <p:regular r:id="rId25"/>
      <p:bold r:id="rId26"/>
      <p:italic r:id="rId27"/>
      <p:boldItalic r:id="rId28"/>
    </p:embeddedFont>
    <p:embeddedFont>
      <p:font typeface="Open Sans Light"/>
      <p:regular r:id="rId29"/>
      <p:bold r:id="rId30"/>
      <p:italic r:id="rId31"/>
      <p:boldItalic r:id="rId32"/>
    </p:embeddedFont>
    <p:embeddedFont>
      <p:font typeface="Open Sans"/>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Ubuntu-bold.fntdata"/><Relationship Id="rId21" Type="http://schemas.openxmlformats.org/officeDocument/2006/relationships/font" Target="fonts/Ubuntu-regular.fntdata"/><Relationship Id="rId24" Type="http://schemas.openxmlformats.org/officeDocument/2006/relationships/font" Target="fonts/Ubuntu-boldItalic.fntdata"/><Relationship Id="rId23" Type="http://schemas.openxmlformats.org/officeDocument/2006/relationships/font" Target="fonts/Ubuntu-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penSansSemiBold-bold.fntdata"/><Relationship Id="rId25" Type="http://schemas.openxmlformats.org/officeDocument/2006/relationships/font" Target="fonts/OpenSansSemiBold-regular.fntdata"/><Relationship Id="rId28" Type="http://schemas.openxmlformats.org/officeDocument/2006/relationships/font" Target="fonts/OpenSansSemiBold-boldItalic.fntdata"/><Relationship Id="rId27" Type="http://schemas.openxmlformats.org/officeDocument/2006/relationships/font" Target="fonts/OpenSansSemi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Light-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Light-italic.fntdata"/><Relationship Id="rId30" Type="http://schemas.openxmlformats.org/officeDocument/2006/relationships/font" Target="fonts/OpenSansLight-bold.fntdata"/><Relationship Id="rId11" Type="http://schemas.openxmlformats.org/officeDocument/2006/relationships/slide" Target="slides/slide7.xml"/><Relationship Id="rId33" Type="http://schemas.openxmlformats.org/officeDocument/2006/relationships/font" Target="fonts/OpenSans-regular.fntdata"/><Relationship Id="rId10" Type="http://schemas.openxmlformats.org/officeDocument/2006/relationships/slide" Target="slides/slide6.xml"/><Relationship Id="rId32" Type="http://schemas.openxmlformats.org/officeDocument/2006/relationships/font" Target="fonts/OpenSansLight-boldItalic.fntdata"/><Relationship Id="rId13" Type="http://schemas.openxmlformats.org/officeDocument/2006/relationships/slide" Target="slides/slide9.xml"/><Relationship Id="rId35" Type="http://schemas.openxmlformats.org/officeDocument/2006/relationships/font" Target="fonts/OpenSans-italic.fntdata"/><Relationship Id="rId12" Type="http://schemas.openxmlformats.org/officeDocument/2006/relationships/slide" Target="slides/slide8.xml"/><Relationship Id="rId34" Type="http://schemas.openxmlformats.org/officeDocument/2006/relationships/font" Target="fonts/OpenSans-bold.fntdata"/><Relationship Id="rId15" Type="http://schemas.openxmlformats.org/officeDocument/2006/relationships/slide" Target="slides/slide11.xml"/><Relationship Id="rId14" Type="http://schemas.openxmlformats.org/officeDocument/2006/relationships/slide" Target="slides/slide10.xml"/><Relationship Id="rId36" Type="http://schemas.openxmlformats.org/officeDocument/2006/relationships/font" Target="fonts/OpenSans-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992767"/>
            <a:ext cx="8520600" cy="27369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3778833"/>
            <a:ext cx="8520600" cy="10569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p:nvPr>
            <p:ph idx="1" type="body"/>
          </p:nvPr>
        </p:nvSpPr>
        <p:spPr>
          <a:xfrm>
            <a:off x="311700" y="4202967"/>
            <a:ext cx="8520600" cy="17343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867800"/>
            <a:ext cx="8520600" cy="11223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536633"/>
            <a:ext cx="8520600" cy="4555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740800"/>
            <a:ext cx="2808000" cy="1007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852800"/>
            <a:ext cx="2808000" cy="42393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600200"/>
            <a:ext cx="6367800" cy="54543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644233"/>
            <a:ext cx="4045200" cy="19764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3737433"/>
            <a:ext cx="4045200" cy="16467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965433"/>
            <a:ext cx="3837000" cy="49269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5640767"/>
            <a:ext cx="5998800" cy="8067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1F1EE"/>
        </a:solidFill>
      </p:bgPr>
    </p:bg>
    <p:spTree>
      <p:nvGrpSpPr>
        <p:cNvPr id="53" name="Shape 53"/>
        <p:cNvGrpSpPr/>
        <p:nvPr/>
      </p:nvGrpSpPr>
      <p:grpSpPr>
        <a:xfrm>
          <a:off x="0" y="0"/>
          <a:ext cx="0" cy="0"/>
          <a:chOff x="0" y="0"/>
          <a:chExt cx="0" cy="0"/>
        </a:xfrm>
      </p:grpSpPr>
      <p:sp>
        <p:nvSpPr>
          <p:cNvPr id="54" name="Shape 54"/>
          <p:cNvSpPr/>
          <p:nvPr/>
        </p:nvSpPr>
        <p:spPr>
          <a:xfrm>
            <a:off x="2456000" y="-134700"/>
            <a:ext cx="6267600" cy="5286600"/>
          </a:xfrm>
          <a:prstGeom prst="rect">
            <a:avLst/>
          </a:prstGeom>
          <a:solidFill>
            <a:srgbClr val="1676AA"/>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solidFill>
                <a:srgbClr val="4BC0F0"/>
              </a:solidFill>
            </a:endParaRPr>
          </a:p>
        </p:txBody>
      </p:sp>
      <p:sp>
        <p:nvSpPr>
          <p:cNvPr id="55" name="Shape 55"/>
          <p:cNvSpPr/>
          <p:nvPr/>
        </p:nvSpPr>
        <p:spPr>
          <a:xfrm>
            <a:off x="523350" y="-629773"/>
            <a:ext cx="1475700" cy="3118200"/>
          </a:xfrm>
          <a:prstGeom prst="rect">
            <a:avLst/>
          </a:prstGeom>
          <a:solidFill>
            <a:srgbClr val="1676AA"/>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4BC0F0"/>
              </a:solidFill>
            </a:endParaRPr>
          </a:p>
        </p:txBody>
      </p:sp>
      <p:pic>
        <p:nvPicPr>
          <p:cNvPr id="56" name="Shape 56"/>
          <p:cNvPicPr preferRelativeResize="0"/>
          <p:nvPr/>
        </p:nvPicPr>
        <p:blipFill>
          <a:blip r:embed="rId3">
            <a:alphaModFix/>
          </a:blip>
          <a:stretch>
            <a:fillRect/>
          </a:stretch>
        </p:blipFill>
        <p:spPr>
          <a:xfrm>
            <a:off x="421401" y="5340374"/>
            <a:ext cx="1711200" cy="1350150"/>
          </a:xfrm>
          <a:prstGeom prst="rect">
            <a:avLst/>
          </a:prstGeom>
          <a:noFill/>
          <a:ln>
            <a:noFill/>
          </a:ln>
        </p:spPr>
      </p:pic>
      <p:sp>
        <p:nvSpPr>
          <p:cNvPr id="57" name="Shape 57"/>
          <p:cNvSpPr txBox="1"/>
          <p:nvPr/>
        </p:nvSpPr>
        <p:spPr>
          <a:xfrm>
            <a:off x="2485100" y="325100"/>
            <a:ext cx="6173700" cy="126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600">
                <a:solidFill>
                  <a:srgbClr val="FFFFFF"/>
                </a:solidFill>
                <a:latin typeface="Ubuntu"/>
                <a:ea typeface="Ubuntu"/>
                <a:cs typeface="Ubuntu"/>
                <a:sym typeface="Ubuntu"/>
              </a:rPr>
              <a:t>Europeana Migration</a:t>
            </a:r>
            <a:endParaRPr b="1" sz="4600">
              <a:solidFill>
                <a:srgbClr val="FFFFFF"/>
              </a:solidFill>
              <a:latin typeface="Ubuntu"/>
              <a:ea typeface="Ubuntu"/>
              <a:cs typeface="Ubuntu"/>
              <a:sym typeface="Ubuntu"/>
            </a:endParaRPr>
          </a:p>
        </p:txBody>
      </p:sp>
      <p:sp>
        <p:nvSpPr>
          <p:cNvPr id="58" name="Shape 58"/>
          <p:cNvSpPr txBox="1"/>
          <p:nvPr/>
        </p:nvSpPr>
        <p:spPr>
          <a:xfrm>
            <a:off x="2583950" y="1441109"/>
            <a:ext cx="5957700" cy="32691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lang="en" sz="1800">
                <a:solidFill>
                  <a:srgbClr val="FFFFFF"/>
                </a:solidFill>
                <a:latin typeface="Open Sans SemiBold"/>
                <a:ea typeface="Open Sans SemiBold"/>
                <a:cs typeface="Open Sans SemiBold"/>
                <a:sym typeface="Open Sans SemiBold"/>
              </a:rPr>
              <a:t>S</a:t>
            </a:r>
            <a:r>
              <a:rPr lang="en" sz="1800">
                <a:solidFill>
                  <a:srgbClr val="FFFFFF"/>
                </a:solidFill>
                <a:latin typeface="Open Sans SemiBold"/>
                <a:ea typeface="Open Sans SemiBold"/>
                <a:cs typeface="Open Sans SemiBold"/>
                <a:sym typeface="Open Sans SemiBold"/>
              </a:rPr>
              <a:t>hare your [story] [family’s story] [community’s story] with Europeana and [</a:t>
            </a:r>
            <a:r>
              <a:rPr lang="en" sz="1800">
                <a:solidFill>
                  <a:srgbClr val="FFFFFF"/>
                </a:solidFill>
                <a:latin typeface="Open Sans SemiBold"/>
                <a:ea typeface="Open Sans SemiBold"/>
                <a:cs typeface="Open Sans SemiBold"/>
                <a:sym typeface="Open Sans SemiBold"/>
              </a:rPr>
              <a:t>insert</a:t>
            </a:r>
            <a:r>
              <a:rPr lang="en" sz="1800">
                <a:solidFill>
                  <a:srgbClr val="FFFFFF"/>
                </a:solidFill>
                <a:latin typeface="Open Sans SemiBold"/>
                <a:ea typeface="Open Sans SemiBold"/>
                <a:cs typeface="Open Sans SemiBold"/>
                <a:sym typeface="Open Sans SemiBold"/>
              </a:rPr>
              <a:t> the institution] - through objects like pictures, letters, postcards or recipes - at [insert venue &amp; date/one of our collection days].</a:t>
            </a:r>
            <a:endParaRPr sz="1800">
              <a:solidFill>
                <a:srgbClr val="FFFFFF"/>
              </a:solidFill>
              <a:latin typeface="Open Sans SemiBold"/>
              <a:ea typeface="Open Sans SemiBold"/>
              <a:cs typeface="Open Sans SemiBold"/>
              <a:sym typeface="Open Sans SemiBold"/>
            </a:endParaRPr>
          </a:p>
          <a:p>
            <a:pPr indent="0" lvl="0" marL="0" rtl="0">
              <a:lnSpc>
                <a:spcPct val="115000"/>
              </a:lnSpc>
              <a:spcBef>
                <a:spcPts val="0"/>
              </a:spcBef>
              <a:spcAft>
                <a:spcPts val="0"/>
              </a:spcAft>
              <a:buNone/>
            </a:pPr>
            <a:r>
              <a:t/>
            </a:r>
            <a:endParaRPr sz="1800">
              <a:solidFill>
                <a:srgbClr val="FFFFFF"/>
              </a:solidFill>
              <a:latin typeface="Open Sans Light"/>
              <a:ea typeface="Open Sans Light"/>
              <a:cs typeface="Open Sans Light"/>
              <a:sym typeface="Open Sans Light"/>
            </a:endParaRPr>
          </a:p>
          <a:p>
            <a:pPr indent="0" lvl="0" marL="0" rtl="0">
              <a:lnSpc>
                <a:spcPct val="115000"/>
              </a:lnSpc>
              <a:spcBef>
                <a:spcPts val="0"/>
              </a:spcBef>
              <a:spcAft>
                <a:spcPts val="0"/>
              </a:spcAft>
              <a:buNone/>
            </a:pPr>
            <a:r>
              <a:rPr lang="en" sz="1800">
                <a:solidFill>
                  <a:srgbClr val="FFFFFF"/>
                </a:solidFill>
                <a:latin typeface="Open Sans"/>
                <a:ea typeface="Open Sans"/>
                <a:cs typeface="Open Sans"/>
                <a:sym typeface="Open Sans"/>
              </a:rPr>
              <a:t>Sharing your own personal migration history can help us to tell a really big story - the story of Europe and the people who live here.</a:t>
            </a:r>
            <a:endParaRPr sz="1800">
              <a:solidFill>
                <a:srgbClr val="FFFFFF"/>
              </a:solidFill>
              <a:latin typeface="Open Sans"/>
              <a:ea typeface="Open Sans"/>
              <a:cs typeface="Open Sans"/>
              <a:sym typeface="Open Sans"/>
            </a:endParaRPr>
          </a:p>
          <a:p>
            <a:pPr indent="0" lvl="0" marL="0" rtl="0">
              <a:lnSpc>
                <a:spcPct val="115000"/>
              </a:lnSpc>
              <a:spcBef>
                <a:spcPts val="0"/>
              </a:spcBef>
              <a:spcAft>
                <a:spcPts val="0"/>
              </a:spcAft>
              <a:buNone/>
            </a:pPr>
            <a:r>
              <a:t/>
            </a:r>
            <a:endParaRPr sz="1800">
              <a:solidFill>
                <a:srgbClr val="FFFFFF"/>
              </a:solidFill>
              <a:latin typeface="Open Sans"/>
              <a:ea typeface="Open Sans"/>
              <a:cs typeface="Open Sans"/>
              <a:sym typeface="Open Sans"/>
            </a:endParaRPr>
          </a:p>
          <a:p>
            <a:pPr indent="0" lvl="0" marL="0" rtl="0">
              <a:lnSpc>
                <a:spcPct val="115000"/>
              </a:lnSpc>
              <a:spcBef>
                <a:spcPts val="0"/>
              </a:spcBef>
              <a:spcAft>
                <a:spcPts val="0"/>
              </a:spcAft>
              <a:buNone/>
            </a:pPr>
            <a:r>
              <a:rPr lang="en" sz="1800">
                <a:solidFill>
                  <a:srgbClr val="FFFFFF"/>
                </a:solidFill>
                <a:latin typeface="Open Sans"/>
                <a:ea typeface="Open Sans"/>
                <a:cs typeface="Open Sans"/>
                <a:sym typeface="Open Sans"/>
              </a:rPr>
              <a:t>Here are some of the stories shared so far.</a:t>
            </a:r>
            <a:endParaRPr sz="1800">
              <a:solidFill>
                <a:srgbClr val="FFFFFF"/>
              </a:solidFill>
              <a:latin typeface="Open Sans"/>
              <a:ea typeface="Open Sans"/>
              <a:cs typeface="Open Sans"/>
              <a:sym typeface="Open Sans"/>
            </a:endParaRPr>
          </a:p>
        </p:txBody>
      </p:sp>
      <p:pic>
        <p:nvPicPr>
          <p:cNvPr id="59" name="Shape 59"/>
          <p:cNvPicPr preferRelativeResize="0"/>
          <p:nvPr/>
        </p:nvPicPr>
        <p:blipFill>
          <a:blip r:embed="rId4">
            <a:alphaModFix/>
          </a:blip>
          <a:stretch>
            <a:fillRect/>
          </a:stretch>
        </p:blipFill>
        <p:spPr>
          <a:xfrm>
            <a:off x="264637" y="179075"/>
            <a:ext cx="1993125" cy="2362400"/>
          </a:xfrm>
          <a:prstGeom prst="rect">
            <a:avLst/>
          </a:prstGeom>
          <a:noFill/>
          <a:ln>
            <a:noFill/>
          </a:ln>
        </p:spPr>
      </p:pic>
      <p:pic>
        <p:nvPicPr>
          <p:cNvPr id="60" name="Shape 60"/>
          <p:cNvPicPr preferRelativeResize="0"/>
          <p:nvPr/>
        </p:nvPicPr>
        <p:blipFill>
          <a:blip r:embed="rId5">
            <a:alphaModFix/>
          </a:blip>
          <a:stretch>
            <a:fillRect/>
          </a:stretch>
        </p:blipFill>
        <p:spPr>
          <a:xfrm>
            <a:off x="6308022" y="6212276"/>
            <a:ext cx="2415575" cy="339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pic>
        <p:nvPicPr>
          <p:cNvPr id="135" name="Shape 135"/>
          <p:cNvPicPr preferRelativeResize="0"/>
          <p:nvPr/>
        </p:nvPicPr>
        <p:blipFill>
          <a:blip r:embed="rId3">
            <a:alphaModFix/>
          </a:blip>
          <a:stretch>
            <a:fillRect/>
          </a:stretch>
        </p:blipFill>
        <p:spPr>
          <a:xfrm>
            <a:off x="0" y="0"/>
            <a:ext cx="10306372" cy="6858000"/>
          </a:xfrm>
          <a:prstGeom prst="rect">
            <a:avLst/>
          </a:prstGeom>
          <a:noFill/>
          <a:ln>
            <a:noFill/>
          </a:ln>
        </p:spPr>
      </p:pic>
      <p:sp>
        <p:nvSpPr>
          <p:cNvPr id="136" name="Shape 136"/>
          <p:cNvSpPr txBox="1"/>
          <p:nvPr>
            <p:ph idx="1" type="subTitle"/>
          </p:nvPr>
        </p:nvSpPr>
        <p:spPr>
          <a:xfrm>
            <a:off x="9362375" y="5851900"/>
            <a:ext cx="3849900" cy="1056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 sz="3600">
                <a:solidFill>
                  <a:srgbClr val="FFFFFF"/>
                </a:solidFill>
                <a:latin typeface="Ubuntu"/>
                <a:ea typeface="Ubuntu"/>
                <a:cs typeface="Ubuntu"/>
                <a:sym typeface="Ubuntu"/>
              </a:rPr>
              <a:t>                 </a:t>
            </a:r>
            <a:r>
              <a:rPr b="1" lang="en" sz="3800">
                <a:solidFill>
                  <a:srgbClr val="FFFFFF"/>
                </a:solidFill>
                <a:latin typeface="Ubuntu"/>
                <a:ea typeface="Ubuntu"/>
                <a:cs typeface="Ubuntu"/>
                <a:sym typeface="Ubuntu"/>
              </a:rPr>
              <a:t>Dressed in flags   </a:t>
            </a:r>
            <a:endParaRPr b="1" sz="3800">
              <a:solidFill>
                <a:srgbClr val="FFFFFF"/>
              </a:solidFill>
              <a:latin typeface="Ubuntu"/>
              <a:ea typeface="Ubuntu"/>
              <a:cs typeface="Ubuntu"/>
              <a:sym typeface="Ubuntu"/>
            </a:endParaRPr>
          </a:p>
        </p:txBody>
      </p:sp>
      <p:sp>
        <p:nvSpPr>
          <p:cNvPr id="137" name="Shape 137"/>
          <p:cNvSpPr/>
          <p:nvPr/>
        </p:nvSpPr>
        <p:spPr>
          <a:xfrm>
            <a:off x="0" y="426515"/>
            <a:ext cx="3546900" cy="696000"/>
          </a:xfrm>
          <a:prstGeom prst="rect">
            <a:avLst/>
          </a:prstGeom>
          <a:solidFill>
            <a:srgbClr val="1676AA"/>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solidFill>
                <a:srgbClr val="4BC0F0"/>
              </a:solidFill>
            </a:endParaRPr>
          </a:p>
        </p:txBody>
      </p:sp>
      <p:sp>
        <p:nvSpPr>
          <p:cNvPr id="138" name="Shape 138"/>
          <p:cNvSpPr txBox="1"/>
          <p:nvPr>
            <p:ph idx="1" type="subTitle"/>
          </p:nvPr>
        </p:nvSpPr>
        <p:spPr>
          <a:xfrm>
            <a:off x="187300" y="378215"/>
            <a:ext cx="3494400" cy="97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Ubuntu"/>
                <a:ea typeface="Ubuntu"/>
                <a:cs typeface="Ubuntu"/>
                <a:sym typeface="Ubuntu"/>
              </a:rPr>
              <a:t>Henning</a:t>
            </a:r>
            <a:r>
              <a:rPr lang="en" sz="3600">
                <a:solidFill>
                  <a:srgbClr val="FFFFFF"/>
                </a:solidFill>
                <a:latin typeface="Ubuntu"/>
                <a:ea typeface="Ubuntu"/>
                <a:cs typeface="Ubuntu"/>
                <a:sym typeface="Ubuntu"/>
              </a:rPr>
              <a:t>’s story</a:t>
            </a:r>
            <a:endParaRPr sz="3600">
              <a:solidFill>
                <a:srgbClr val="FFFFFF"/>
              </a:solidFill>
              <a:latin typeface="Ubuntu"/>
              <a:ea typeface="Ubuntu"/>
              <a:cs typeface="Ubuntu"/>
              <a:sym typeface="Ubuntu"/>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1F1EE"/>
        </a:solidFill>
      </p:bgPr>
    </p:bg>
    <p:spTree>
      <p:nvGrpSpPr>
        <p:cNvPr id="142" name="Shape 142"/>
        <p:cNvGrpSpPr/>
        <p:nvPr/>
      </p:nvGrpSpPr>
      <p:grpSpPr>
        <a:xfrm>
          <a:off x="0" y="0"/>
          <a:ext cx="0" cy="0"/>
          <a:chOff x="0" y="0"/>
          <a:chExt cx="0" cy="0"/>
        </a:xfrm>
      </p:grpSpPr>
      <p:sp>
        <p:nvSpPr>
          <p:cNvPr id="143" name="Shape 143"/>
          <p:cNvSpPr txBox="1"/>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144" name="Shape 144"/>
          <p:cNvSpPr txBox="1"/>
          <p:nvPr/>
        </p:nvSpPr>
        <p:spPr>
          <a:xfrm>
            <a:off x="4880725" y="2421050"/>
            <a:ext cx="4005300" cy="43872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lang="en" sz="1600">
                <a:solidFill>
                  <a:schemeClr val="dk1"/>
                </a:solidFill>
                <a:latin typeface="Open Sans Light"/>
                <a:ea typeface="Open Sans Light"/>
                <a:cs typeface="Open Sans Light"/>
                <a:sym typeface="Open Sans Light"/>
              </a:rPr>
              <a:t>‘</a:t>
            </a:r>
            <a:r>
              <a:rPr lang="en" sz="1600">
                <a:solidFill>
                  <a:schemeClr val="dk1"/>
                </a:solidFill>
                <a:latin typeface="Open Sans Light"/>
                <a:ea typeface="Open Sans Light"/>
                <a:cs typeface="Open Sans Light"/>
                <a:sym typeface="Open Sans Light"/>
              </a:rPr>
              <a:t>On 1 June 1989, age 16, I left the German Democratic Republic with my family. Just a few weeks before the Iron Curtain began to fall, we got formal approval to leave from the authorities. </a:t>
            </a:r>
            <a:endParaRPr sz="1600">
              <a:solidFill>
                <a:schemeClr val="dk1"/>
              </a:solidFill>
              <a:latin typeface="Open Sans Light"/>
              <a:ea typeface="Open Sans Light"/>
              <a:cs typeface="Open Sans Light"/>
              <a:sym typeface="Open Sans Light"/>
            </a:endParaRPr>
          </a:p>
          <a:p>
            <a:pPr indent="0" lvl="0" marL="0" rtl="0">
              <a:lnSpc>
                <a:spcPct val="115000"/>
              </a:lnSpc>
              <a:spcBef>
                <a:spcPts val="0"/>
              </a:spcBef>
              <a:spcAft>
                <a:spcPts val="0"/>
              </a:spcAft>
              <a:buClr>
                <a:schemeClr val="dk1"/>
              </a:buClr>
              <a:buSzPts val="1100"/>
              <a:buFont typeface="Arial"/>
              <a:buNone/>
            </a:pPr>
            <a:r>
              <a:t/>
            </a:r>
            <a:endParaRPr sz="1600">
              <a:solidFill>
                <a:schemeClr val="dk1"/>
              </a:solidFill>
              <a:latin typeface="Open Sans Light"/>
              <a:ea typeface="Open Sans Light"/>
              <a:cs typeface="Open Sans Light"/>
              <a:sym typeface="Open Sans Light"/>
            </a:endParaRPr>
          </a:p>
          <a:p>
            <a:pPr indent="0" lvl="0" marL="0" rtl="0">
              <a:lnSpc>
                <a:spcPct val="115000"/>
              </a:lnSpc>
              <a:spcBef>
                <a:spcPts val="0"/>
              </a:spcBef>
              <a:spcAft>
                <a:spcPts val="0"/>
              </a:spcAft>
              <a:buClr>
                <a:schemeClr val="dk1"/>
              </a:buClr>
              <a:buSzPts val="1100"/>
              <a:buFont typeface="Arial"/>
              <a:buNone/>
            </a:pPr>
            <a:r>
              <a:rPr lang="en" sz="1600">
                <a:solidFill>
                  <a:schemeClr val="dk1"/>
                </a:solidFill>
                <a:latin typeface="Open Sans Light"/>
                <a:ea typeface="Open Sans Light"/>
                <a:cs typeface="Open Sans Light"/>
                <a:sym typeface="Open Sans Light"/>
              </a:rPr>
              <a:t>The next day, we arrived in Darmstadt where my grandparents lived. My grandfather gave me 10 Deutsche Mark and I spent half of it on a magazine. I was shocked how expensive it was. But I was happy with what I got. And I still have it, with the date ‘2 June 1989’ printed on the cover.</a:t>
            </a:r>
            <a:r>
              <a:rPr lang="en" sz="1600">
                <a:solidFill>
                  <a:schemeClr val="dk1"/>
                </a:solidFill>
                <a:latin typeface="Open Sans Light"/>
                <a:ea typeface="Open Sans Light"/>
                <a:cs typeface="Open Sans Light"/>
                <a:sym typeface="Open Sans Light"/>
              </a:rPr>
              <a:t>’</a:t>
            </a:r>
            <a:endParaRPr sz="1600">
              <a:solidFill>
                <a:schemeClr val="dk1"/>
              </a:solidFill>
              <a:latin typeface="Open Sans Light"/>
              <a:ea typeface="Open Sans Light"/>
              <a:cs typeface="Open Sans Light"/>
              <a:sym typeface="Open Sans Light"/>
            </a:endParaRPr>
          </a:p>
          <a:p>
            <a:pPr indent="0" lvl="0" marL="0" rtl="0">
              <a:lnSpc>
                <a:spcPct val="115000"/>
              </a:lnSpc>
              <a:spcBef>
                <a:spcPts val="0"/>
              </a:spcBef>
              <a:spcAft>
                <a:spcPts val="0"/>
              </a:spcAft>
              <a:buClr>
                <a:schemeClr val="dk1"/>
              </a:buClr>
              <a:buSzPts val="1100"/>
              <a:buFont typeface="Arial"/>
              <a:buNone/>
            </a:pPr>
            <a:r>
              <a:t/>
            </a:r>
            <a:endParaRPr sz="1800">
              <a:solidFill>
                <a:schemeClr val="dk1"/>
              </a:solidFill>
              <a:latin typeface="Open Sans Light"/>
              <a:ea typeface="Open Sans Light"/>
              <a:cs typeface="Open Sans Light"/>
              <a:sym typeface="Open Sans Light"/>
            </a:endParaRPr>
          </a:p>
        </p:txBody>
      </p:sp>
      <p:sp>
        <p:nvSpPr>
          <p:cNvPr id="145" name="Shape 145"/>
          <p:cNvSpPr txBox="1"/>
          <p:nvPr/>
        </p:nvSpPr>
        <p:spPr>
          <a:xfrm>
            <a:off x="5157250" y="305250"/>
            <a:ext cx="4110600" cy="1014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3600">
                <a:solidFill>
                  <a:srgbClr val="1676AA"/>
                </a:solidFill>
                <a:latin typeface="Ubuntu"/>
                <a:ea typeface="Ubuntu"/>
                <a:cs typeface="Ubuntu"/>
                <a:sym typeface="Ubuntu"/>
              </a:rPr>
              <a:t>Henning</a:t>
            </a:r>
            <a:r>
              <a:rPr lang="en" sz="3600">
                <a:solidFill>
                  <a:srgbClr val="1676AA"/>
                </a:solidFill>
                <a:latin typeface="Ubuntu"/>
                <a:ea typeface="Ubuntu"/>
                <a:cs typeface="Ubuntu"/>
                <a:sym typeface="Ubuntu"/>
              </a:rPr>
              <a:t>’s story</a:t>
            </a:r>
            <a:endParaRPr sz="3800">
              <a:solidFill>
                <a:srgbClr val="1676AA"/>
              </a:solidFill>
              <a:latin typeface="Ubuntu"/>
              <a:ea typeface="Ubuntu"/>
              <a:cs typeface="Ubuntu"/>
              <a:sym typeface="Ubuntu"/>
            </a:endParaRPr>
          </a:p>
        </p:txBody>
      </p:sp>
      <p:cxnSp>
        <p:nvCxnSpPr>
          <p:cNvPr id="146" name="Shape 146"/>
          <p:cNvCxnSpPr/>
          <p:nvPr/>
        </p:nvCxnSpPr>
        <p:spPr>
          <a:xfrm>
            <a:off x="4958825" y="-251475"/>
            <a:ext cx="0" cy="1341900"/>
          </a:xfrm>
          <a:prstGeom prst="straightConnector1">
            <a:avLst/>
          </a:prstGeom>
          <a:noFill/>
          <a:ln cap="flat" cmpd="sng" w="9525">
            <a:solidFill>
              <a:srgbClr val="1676AA"/>
            </a:solidFill>
            <a:prstDash val="solid"/>
            <a:round/>
            <a:headEnd len="med" w="med" type="none"/>
            <a:tailEnd len="med" w="med" type="none"/>
          </a:ln>
        </p:spPr>
      </p:cxnSp>
      <p:sp>
        <p:nvSpPr>
          <p:cNvPr id="147" name="Shape 147"/>
          <p:cNvSpPr txBox="1"/>
          <p:nvPr/>
        </p:nvSpPr>
        <p:spPr>
          <a:xfrm>
            <a:off x="4880725" y="1319250"/>
            <a:ext cx="4005300" cy="10983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b="1" lang="en" sz="1800">
                <a:solidFill>
                  <a:srgbClr val="1676AA"/>
                </a:solidFill>
                <a:latin typeface="Open Sans"/>
                <a:ea typeface="Open Sans"/>
                <a:cs typeface="Open Sans"/>
                <a:sym typeface="Open Sans"/>
              </a:rPr>
              <a:t>From East to the West Germany - leaving a country that doesn't exist anymore</a:t>
            </a:r>
            <a:endParaRPr b="1" sz="1800">
              <a:solidFill>
                <a:srgbClr val="1676AA"/>
              </a:solidFill>
              <a:latin typeface="Open Sans"/>
              <a:ea typeface="Open Sans"/>
              <a:cs typeface="Open Sans"/>
              <a:sym typeface="Open Sans"/>
            </a:endParaRPr>
          </a:p>
        </p:txBody>
      </p:sp>
      <p:pic>
        <p:nvPicPr>
          <p:cNvPr id="148" name="Shape 148"/>
          <p:cNvPicPr preferRelativeResize="0"/>
          <p:nvPr/>
        </p:nvPicPr>
        <p:blipFill>
          <a:blip r:embed="rId3">
            <a:alphaModFix/>
          </a:blip>
          <a:stretch>
            <a:fillRect/>
          </a:stretch>
        </p:blipFill>
        <p:spPr>
          <a:xfrm>
            <a:off x="0" y="4"/>
            <a:ext cx="4563414" cy="68580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pic>
        <p:nvPicPr>
          <p:cNvPr id="153" name="Shape 153"/>
          <p:cNvPicPr preferRelativeResize="0"/>
          <p:nvPr/>
        </p:nvPicPr>
        <p:blipFill>
          <a:blip r:embed="rId3">
            <a:alphaModFix/>
          </a:blip>
          <a:stretch>
            <a:fillRect/>
          </a:stretch>
        </p:blipFill>
        <p:spPr>
          <a:xfrm>
            <a:off x="0" y="0"/>
            <a:ext cx="10306362" cy="6858000"/>
          </a:xfrm>
          <a:prstGeom prst="rect">
            <a:avLst/>
          </a:prstGeom>
          <a:noFill/>
          <a:ln>
            <a:noFill/>
          </a:ln>
        </p:spPr>
      </p:pic>
      <p:sp>
        <p:nvSpPr>
          <p:cNvPr id="154" name="Shape 154"/>
          <p:cNvSpPr/>
          <p:nvPr/>
        </p:nvSpPr>
        <p:spPr>
          <a:xfrm>
            <a:off x="0" y="426515"/>
            <a:ext cx="3546900" cy="696000"/>
          </a:xfrm>
          <a:prstGeom prst="rect">
            <a:avLst/>
          </a:prstGeom>
          <a:solidFill>
            <a:srgbClr val="1676AA"/>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solidFill>
                <a:srgbClr val="4BC0F0"/>
              </a:solidFill>
            </a:endParaRPr>
          </a:p>
        </p:txBody>
      </p:sp>
      <p:sp>
        <p:nvSpPr>
          <p:cNvPr id="155" name="Shape 155"/>
          <p:cNvSpPr txBox="1"/>
          <p:nvPr>
            <p:ph idx="1" type="subTitle"/>
          </p:nvPr>
        </p:nvSpPr>
        <p:spPr>
          <a:xfrm>
            <a:off x="187300" y="378215"/>
            <a:ext cx="3494400" cy="97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Ubuntu"/>
                <a:ea typeface="Ubuntu"/>
                <a:cs typeface="Ubuntu"/>
                <a:sym typeface="Ubuntu"/>
              </a:rPr>
              <a:t>Zubia</a:t>
            </a:r>
            <a:r>
              <a:rPr lang="en" sz="3600">
                <a:solidFill>
                  <a:srgbClr val="FFFFFF"/>
                </a:solidFill>
                <a:latin typeface="Ubuntu"/>
                <a:ea typeface="Ubuntu"/>
                <a:cs typeface="Ubuntu"/>
                <a:sym typeface="Ubuntu"/>
              </a:rPr>
              <a:t>’s story</a:t>
            </a:r>
            <a:endParaRPr sz="3600">
              <a:solidFill>
                <a:srgbClr val="FFFFFF"/>
              </a:solidFill>
              <a:latin typeface="Ubuntu"/>
              <a:ea typeface="Ubuntu"/>
              <a:cs typeface="Ubuntu"/>
              <a:sym typeface="Ubuntu"/>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1F1EE"/>
        </a:solidFill>
      </p:bgPr>
    </p:bg>
    <p:spTree>
      <p:nvGrpSpPr>
        <p:cNvPr id="159" name="Shape 159"/>
        <p:cNvGrpSpPr/>
        <p:nvPr/>
      </p:nvGrpSpPr>
      <p:grpSpPr>
        <a:xfrm>
          <a:off x="0" y="0"/>
          <a:ext cx="0" cy="0"/>
          <a:chOff x="0" y="0"/>
          <a:chExt cx="0" cy="0"/>
        </a:xfrm>
      </p:grpSpPr>
      <p:sp>
        <p:nvSpPr>
          <p:cNvPr id="160" name="Shape 160"/>
          <p:cNvSpPr txBox="1"/>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161" name="Shape 161"/>
          <p:cNvSpPr txBox="1"/>
          <p:nvPr/>
        </p:nvSpPr>
        <p:spPr>
          <a:xfrm>
            <a:off x="4880725" y="2216625"/>
            <a:ext cx="4005300" cy="45915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lang="en" sz="1600">
                <a:solidFill>
                  <a:schemeClr val="dk1"/>
                </a:solidFill>
                <a:latin typeface="Open Sans Light"/>
                <a:ea typeface="Open Sans Light"/>
                <a:cs typeface="Open Sans Light"/>
                <a:sym typeface="Open Sans Light"/>
              </a:rPr>
              <a:t>‘</a:t>
            </a:r>
            <a:r>
              <a:rPr lang="en" sz="1600">
                <a:solidFill>
                  <a:schemeClr val="dk1"/>
                </a:solidFill>
                <a:latin typeface="Open Sans Light"/>
                <a:ea typeface="Open Sans Light"/>
                <a:cs typeface="Open Sans Light"/>
                <a:sym typeface="Open Sans Light"/>
              </a:rPr>
              <a:t>Both my parents were born in India. They moved to Pakistan after its creation in 1947 during Partition. In 1973, my father moved to Rome, Italy. This is his work diary from that year. </a:t>
            </a:r>
            <a:endParaRPr sz="1600">
              <a:solidFill>
                <a:schemeClr val="dk1"/>
              </a:solidFill>
              <a:latin typeface="Open Sans Light"/>
              <a:ea typeface="Open Sans Light"/>
              <a:cs typeface="Open Sans Light"/>
              <a:sym typeface="Open Sans Light"/>
            </a:endParaRPr>
          </a:p>
          <a:p>
            <a:pPr indent="0" lvl="0" marL="0" rtl="0">
              <a:lnSpc>
                <a:spcPct val="115000"/>
              </a:lnSpc>
              <a:spcBef>
                <a:spcPts val="0"/>
              </a:spcBef>
              <a:spcAft>
                <a:spcPts val="0"/>
              </a:spcAft>
              <a:buClr>
                <a:schemeClr val="dk1"/>
              </a:buClr>
              <a:buSzPts val="1100"/>
              <a:buFont typeface="Arial"/>
              <a:buNone/>
            </a:pPr>
            <a:r>
              <a:t/>
            </a:r>
            <a:endParaRPr sz="1600">
              <a:solidFill>
                <a:schemeClr val="dk1"/>
              </a:solidFill>
              <a:latin typeface="Open Sans Light"/>
              <a:ea typeface="Open Sans Light"/>
              <a:cs typeface="Open Sans Light"/>
              <a:sym typeface="Open Sans Light"/>
            </a:endParaRPr>
          </a:p>
          <a:p>
            <a:pPr indent="0" lvl="0" marL="0" rtl="0">
              <a:lnSpc>
                <a:spcPct val="115000"/>
              </a:lnSpc>
              <a:spcBef>
                <a:spcPts val="0"/>
              </a:spcBef>
              <a:spcAft>
                <a:spcPts val="0"/>
              </a:spcAft>
              <a:buClr>
                <a:schemeClr val="dk1"/>
              </a:buClr>
              <a:buSzPts val="1100"/>
              <a:buFont typeface="Arial"/>
              <a:buNone/>
            </a:pPr>
            <a:r>
              <a:rPr lang="en" sz="1600">
                <a:solidFill>
                  <a:schemeClr val="dk1"/>
                </a:solidFill>
                <a:latin typeface="Open Sans Light"/>
                <a:ea typeface="Open Sans Light"/>
                <a:cs typeface="Open Sans Light"/>
                <a:sym typeface="Open Sans Light"/>
              </a:rPr>
              <a:t>In it are his daily work notes along with names of people he met, friends he made and observations about his everyday work. It also contains the love letters my mom and him exchanged during that year. We joined him in Rome when I was six months old.</a:t>
            </a:r>
            <a:r>
              <a:rPr lang="en" sz="1600">
                <a:solidFill>
                  <a:schemeClr val="dk1"/>
                </a:solidFill>
                <a:latin typeface="Open Sans Light"/>
                <a:ea typeface="Open Sans Light"/>
                <a:cs typeface="Open Sans Light"/>
                <a:sym typeface="Open Sans Light"/>
              </a:rPr>
              <a:t>’</a:t>
            </a:r>
            <a:endParaRPr sz="1600">
              <a:solidFill>
                <a:schemeClr val="dk1"/>
              </a:solidFill>
              <a:latin typeface="Open Sans Light"/>
              <a:ea typeface="Open Sans Light"/>
              <a:cs typeface="Open Sans Light"/>
              <a:sym typeface="Open Sans Light"/>
            </a:endParaRPr>
          </a:p>
          <a:p>
            <a:pPr indent="0" lvl="0" marL="0" rtl="0">
              <a:lnSpc>
                <a:spcPct val="115000"/>
              </a:lnSpc>
              <a:spcBef>
                <a:spcPts val="0"/>
              </a:spcBef>
              <a:spcAft>
                <a:spcPts val="0"/>
              </a:spcAft>
              <a:buClr>
                <a:schemeClr val="dk1"/>
              </a:buClr>
              <a:buSzPts val="1100"/>
              <a:buFont typeface="Arial"/>
              <a:buNone/>
            </a:pPr>
            <a:r>
              <a:t/>
            </a:r>
            <a:endParaRPr sz="1800">
              <a:solidFill>
                <a:schemeClr val="dk1"/>
              </a:solidFill>
              <a:latin typeface="Open Sans Light"/>
              <a:ea typeface="Open Sans Light"/>
              <a:cs typeface="Open Sans Light"/>
              <a:sym typeface="Open Sans Light"/>
            </a:endParaRPr>
          </a:p>
        </p:txBody>
      </p:sp>
      <p:sp>
        <p:nvSpPr>
          <p:cNvPr id="162" name="Shape 162"/>
          <p:cNvSpPr txBox="1"/>
          <p:nvPr/>
        </p:nvSpPr>
        <p:spPr>
          <a:xfrm>
            <a:off x="5157250" y="305250"/>
            <a:ext cx="4110600" cy="1014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3600">
                <a:solidFill>
                  <a:srgbClr val="1676AA"/>
                </a:solidFill>
                <a:latin typeface="Ubuntu"/>
                <a:ea typeface="Ubuntu"/>
                <a:cs typeface="Ubuntu"/>
                <a:sym typeface="Ubuntu"/>
              </a:rPr>
              <a:t>Zubia</a:t>
            </a:r>
            <a:r>
              <a:rPr lang="en" sz="3600">
                <a:solidFill>
                  <a:srgbClr val="1676AA"/>
                </a:solidFill>
                <a:latin typeface="Ubuntu"/>
                <a:ea typeface="Ubuntu"/>
                <a:cs typeface="Ubuntu"/>
                <a:sym typeface="Ubuntu"/>
              </a:rPr>
              <a:t>’s story</a:t>
            </a:r>
            <a:endParaRPr sz="3800">
              <a:solidFill>
                <a:srgbClr val="1676AA"/>
              </a:solidFill>
              <a:latin typeface="Ubuntu"/>
              <a:ea typeface="Ubuntu"/>
              <a:cs typeface="Ubuntu"/>
              <a:sym typeface="Ubuntu"/>
            </a:endParaRPr>
          </a:p>
        </p:txBody>
      </p:sp>
      <p:cxnSp>
        <p:nvCxnSpPr>
          <p:cNvPr id="163" name="Shape 163"/>
          <p:cNvCxnSpPr/>
          <p:nvPr/>
        </p:nvCxnSpPr>
        <p:spPr>
          <a:xfrm>
            <a:off x="4958825" y="-251475"/>
            <a:ext cx="0" cy="1341900"/>
          </a:xfrm>
          <a:prstGeom prst="straightConnector1">
            <a:avLst/>
          </a:prstGeom>
          <a:noFill/>
          <a:ln cap="flat" cmpd="sng" w="9525">
            <a:solidFill>
              <a:srgbClr val="1676AA"/>
            </a:solidFill>
            <a:prstDash val="solid"/>
            <a:round/>
            <a:headEnd len="med" w="med" type="none"/>
            <a:tailEnd len="med" w="med" type="none"/>
          </a:ln>
        </p:spPr>
      </p:cxnSp>
      <p:sp>
        <p:nvSpPr>
          <p:cNvPr id="164" name="Shape 164"/>
          <p:cNvSpPr txBox="1"/>
          <p:nvPr/>
        </p:nvSpPr>
        <p:spPr>
          <a:xfrm>
            <a:off x="4880725" y="1319250"/>
            <a:ext cx="4005300" cy="10983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b="1" lang="en" sz="1800">
                <a:solidFill>
                  <a:srgbClr val="1676AA"/>
                </a:solidFill>
                <a:latin typeface="Open Sans"/>
                <a:ea typeface="Open Sans"/>
                <a:cs typeface="Open Sans"/>
                <a:sym typeface="Open Sans"/>
              </a:rPr>
              <a:t>The Red Diary - from India to Italy</a:t>
            </a:r>
            <a:endParaRPr b="1" sz="1800">
              <a:solidFill>
                <a:srgbClr val="1676AA"/>
              </a:solidFill>
              <a:latin typeface="Open Sans"/>
              <a:ea typeface="Open Sans"/>
              <a:cs typeface="Open Sans"/>
              <a:sym typeface="Open Sans"/>
            </a:endParaRPr>
          </a:p>
        </p:txBody>
      </p:sp>
      <p:pic>
        <p:nvPicPr>
          <p:cNvPr id="165" name="Shape 165"/>
          <p:cNvPicPr preferRelativeResize="0"/>
          <p:nvPr/>
        </p:nvPicPr>
        <p:blipFill>
          <a:blip r:embed="rId3">
            <a:alphaModFix/>
          </a:blip>
          <a:stretch>
            <a:fillRect/>
          </a:stretch>
        </p:blipFill>
        <p:spPr>
          <a:xfrm>
            <a:off x="0" y="3"/>
            <a:ext cx="4563796" cy="68580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pic>
        <p:nvPicPr>
          <p:cNvPr id="170" name="Shape 170"/>
          <p:cNvPicPr preferRelativeResize="0"/>
          <p:nvPr/>
        </p:nvPicPr>
        <p:blipFill>
          <a:blip r:embed="rId3">
            <a:alphaModFix/>
          </a:blip>
          <a:stretch>
            <a:fillRect/>
          </a:stretch>
        </p:blipFill>
        <p:spPr>
          <a:xfrm>
            <a:off x="0" y="0"/>
            <a:ext cx="10287018" cy="6858000"/>
          </a:xfrm>
          <a:prstGeom prst="rect">
            <a:avLst/>
          </a:prstGeom>
          <a:noFill/>
          <a:ln>
            <a:noFill/>
          </a:ln>
        </p:spPr>
      </p:pic>
      <p:sp>
        <p:nvSpPr>
          <p:cNvPr id="171" name="Shape 171"/>
          <p:cNvSpPr/>
          <p:nvPr/>
        </p:nvSpPr>
        <p:spPr>
          <a:xfrm>
            <a:off x="0" y="426515"/>
            <a:ext cx="3546900" cy="696000"/>
          </a:xfrm>
          <a:prstGeom prst="rect">
            <a:avLst/>
          </a:prstGeom>
          <a:solidFill>
            <a:srgbClr val="1676AA"/>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solidFill>
                <a:srgbClr val="4BC0F0"/>
              </a:solidFill>
            </a:endParaRPr>
          </a:p>
        </p:txBody>
      </p:sp>
      <p:sp>
        <p:nvSpPr>
          <p:cNvPr id="172" name="Shape 172"/>
          <p:cNvSpPr txBox="1"/>
          <p:nvPr>
            <p:ph idx="1" type="subTitle"/>
          </p:nvPr>
        </p:nvSpPr>
        <p:spPr>
          <a:xfrm>
            <a:off x="187300" y="378215"/>
            <a:ext cx="3494400" cy="97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Ubuntu"/>
                <a:ea typeface="Ubuntu"/>
                <a:cs typeface="Ubuntu"/>
                <a:sym typeface="Ubuntu"/>
              </a:rPr>
              <a:t>Walid</a:t>
            </a:r>
            <a:r>
              <a:rPr lang="en" sz="3600">
                <a:solidFill>
                  <a:srgbClr val="FFFFFF"/>
                </a:solidFill>
                <a:latin typeface="Ubuntu"/>
                <a:ea typeface="Ubuntu"/>
                <a:cs typeface="Ubuntu"/>
                <a:sym typeface="Ubuntu"/>
              </a:rPr>
              <a:t>’s story</a:t>
            </a:r>
            <a:endParaRPr sz="3600">
              <a:solidFill>
                <a:srgbClr val="FFFFFF"/>
              </a:solidFill>
              <a:latin typeface="Ubuntu"/>
              <a:ea typeface="Ubuntu"/>
              <a:cs typeface="Ubuntu"/>
              <a:sym typeface="Ubuntu"/>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1F1EE"/>
        </a:solidFill>
      </p:bgPr>
    </p:bg>
    <p:spTree>
      <p:nvGrpSpPr>
        <p:cNvPr id="176" name="Shape 176"/>
        <p:cNvGrpSpPr/>
        <p:nvPr/>
      </p:nvGrpSpPr>
      <p:grpSpPr>
        <a:xfrm>
          <a:off x="0" y="0"/>
          <a:ext cx="0" cy="0"/>
          <a:chOff x="0" y="0"/>
          <a:chExt cx="0" cy="0"/>
        </a:xfrm>
      </p:grpSpPr>
      <p:sp>
        <p:nvSpPr>
          <p:cNvPr id="177" name="Shape 177"/>
          <p:cNvSpPr txBox="1"/>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178" name="Shape 178"/>
          <p:cNvSpPr txBox="1"/>
          <p:nvPr/>
        </p:nvSpPr>
        <p:spPr>
          <a:xfrm>
            <a:off x="4880725" y="2159325"/>
            <a:ext cx="4005300" cy="40692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lang="en" sz="1600">
                <a:solidFill>
                  <a:schemeClr val="dk1"/>
                </a:solidFill>
                <a:latin typeface="Open Sans Light"/>
                <a:ea typeface="Open Sans Light"/>
                <a:cs typeface="Open Sans Light"/>
                <a:sym typeface="Open Sans Light"/>
              </a:rPr>
              <a:t>‘</a:t>
            </a:r>
            <a:r>
              <a:rPr lang="en" sz="1600">
                <a:solidFill>
                  <a:schemeClr val="dk1"/>
                </a:solidFill>
                <a:latin typeface="Open Sans Light"/>
                <a:ea typeface="Open Sans Light"/>
                <a:cs typeface="Open Sans Light"/>
                <a:sym typeface="Open Sans Light"/>
              </a:rPr>
              <a:t>My name is Walid and I am a refugee from Idlib, Syria. </a:t>
            </a:r>
            <a:endParaRPr sz="1600">
              <a:solidFill>
                <a:schemeClr val="dk1"/>
              </a:solidFill>
              <a:latin typeface="Open Sans Light"/>
              <a:ea typeface="Open Sans Light"/>
              <a:cs typeface="Open Sans Light"/>
              <a:sym typeface="Open Sans Light"/>
            </a:endParaRPr>
          </a:p>
          <a:p>
            <a:pPr indent="0" lvl="0" marL="0" rtl="0">
              <a:lnSpc>
                <a:spcPct val="115000"/>
              </a:lnSpc>
              <a:spcBef>
                <a:spcPts val="0"/>
              </a:spcBef>
              <a:spcAft>
                <a:spcPts val="0"/>
              </a:spcAft>
              <a:buClr>
                <a:schemeClr val="dk1"/>
              </a:buClr>
              <a:buSzPts val="1100"/>
              <a:buFont typeface="Arial"/>
              <a:buNone/>
            </a:pPr>
            <a:r>
              <a:t/>
            </a:r>
            <a:endParaRPr sz="1600">
              <a:solidFill>
                <a:schemeClr val="dk1"/>
              </a:solidFill>
              <a:latin typeface="Open Sans Light"/>
              <a:ea typeface="Open Sans Light"/>
              <a:cs typeface="Open Sans Light"/>
              <a:sym typeface="Open Sans Light"/>
            </a:endParaRPr>
          </a:p>
          <a:p>
            <a:pPr indent="0" lvl="0" marL="0" rtl="0">
              <a:lnSpc>
                <a:spcPct val="115000"/>
              </a:lnSpc>
              <a:spcBef>
                <a:spcPts val="0"/>
              </a:spcBef>
              <a:spcAft>
                <a:spcPts val="0"/>
              </a:spcAft>
              <a:buClr>
                <a:schemeClr val="dk1"/>
              </a:buClr>
              <a:buSzPts val="1100"/>
              <a:buFont typeface="Arial"/>
              <a:buNone/>
            </a:pPr>
            <a:r>
              <a:rPr lang="en" sz="1600">
                <a:solidFill>
                  <a:schemeClr val="dk1"/>
                </a:solidFill>
                <a:latin typeface="Open Sans Light"/>
                <a:ea typeface="Open Sans Light"/>
                <a:cs typeface="Open Sans Light"/>
                <a:sym typeface="Open Sans Light"/>
              </a:rPr>
              <a:t>These Misbaha prayer beads were given to me as a goodbye present by my friend when I left my hometown. I first moved to a port city Latakia in Syria and stayed there for nine years.</a:t>
            </a:r>
            <a:endParaRPr sz="1600">
              <a:solidFill>
                <a:schemeClr val="dk1"/>
              </a:solidFill>
              <a:latin typeface="Open Sans Light"/>
              <a:ea typeface="Open Sans Light"/>
              <a:cs typeface="Open Sans Light"/>
              <a:sym typeface="Open Sans Light"/>
            </a:endParaRPr>
          </a:p>
          <a:p>
            <a:pPr indent="0" lvl="0" marL="0" rtl="0">
              <a:lnSpc>
                <a:spcPct val="115000"/>
              </a:lnSpc>
              <a:spcBef>
                <a:spcPts val="0"/>
              </a:spcBef>
              <a:spcAft>
                <a:spcPts val="0"/>
              </a:spcAft>
              <a:buClr>
                <a:schemeClr val="dk1"/>
              </a:buClr>
              <a:buSzPts val="1100"/>
              <a:buFont typeface="Arial"/>
              <a:buNone/>
            </a:pPr>
            <a:r>
              <a:t/>
            </a:r>
            <a:endParaRPr sz="1600">
              <a:solidFill>
                <a:schemeClr val="dk1"/>
              </a:solidFill>
              <a:latin typeface="Open Sans Light"/>
              <a:ea typeface="Open Sans Light"/>
              <a:cs typeface="Open Sans Light"/>
              <a:sym typeface="Open Sans Light"/>
            </a:endParaRPr>
          </a:p>
          <a:p>
            <a:pPr indent="0" lvl="0" marL="0" rtl="0">
              <a:lnSpc>
                <a:spcPct val="115000"/>
              </a:lnSpc>
              <a:spcBef>
                <a:spcPts val="0"/>
              </a:spcBef>
              <a:spcAft>
                <a:spcPts val="0"/>
              </a:spcAft>
              <a:buClr>
                <a:schemeClr val="dk1"/>
              </a:buClr>
              <a:buSzPts val="1100"/>
              <a:buFont typeface="Arial"/>
              <a:buNone/>
            </a:pPr>
            <a:r>
              <a:rPr lang="en" sz="1600">
                <a:solidFill>
                  <a:schemeClr val="dk1"/>
                </a:solidFill>
                <a:latin typeface="Open Sans Light"/>
                <a:ea typeface="Open Sans Light"/>
                <a:cs typeface="Open Sans Light"/>
                <a:sym typeface="Open Sans Light"/>
              </a:rPr>
              <a:t>I lived with my family but when the war continued, we moved to Lebanon and I worked there for nine months to finance our voyage to Europe. I moved to Brussels with my mother in 2015.</a:t>
            </a:r>
            <a:r>
              <a:rPr lang="en" sz="1600">
                <a:solidFill>
                  <a:schemeClr val="dk1"/>
                </a:solidFill>
                <a:latin typeface="Open Sans Light"/>
                <a:ea typeface="Open Sans Light"/>
                <a:cs typeface="Open Sans Light"/>
                <a:sym typeface="Open Sans Light"/>
              </a:rPr>
              <a:t>’ </a:t>
            </a:r>
            <a:endParaRPr sz="1600">
              <a:solidFill>
                <a:schemeClr val="dk1"/>
              </a:solidFill>
              <a:latin typeface="Open Sans Light"/>
              <a:ea typeface="Open Sans Light"/>
              <a:cs typeface="Open Sans Light"/>
              <a:sym typeface="Open Sans Light"/>
            </a:endParaRPr>
          </a:p>
          <a:p>
            <a:pPr indent="0" lvl="0" marL="0" rtl="0">
              <a:lnSpc>
                <a:spcPct val="115000"/>
              </a:lnSpc>
              <a:spcBef>
                <a:spcPts val="0"/>
              </a:spcBef>
              <a:spcAft>
                <a:spcPts val="0"/>
              </a:spcAft>
              <a:buClr>
                <a:schemeClr val="dk1"/>
              </a:buClr>
              <a:buSzPts val="1100"/>
              <a:buFont typeface="Arial"/>
              <a:buNone/>
            </a:pPr>
            <a:r>
              <a:t/>
            </a:r>
            <a:endParaRPr sz="1600">
              <a:solidFill>
                <a:schemeClr val="dk1"/>
              </a:solidFill>
              <a:latin typeface="Open Sans Light"/>
              <a:ea typeface="Open Sans Light"/>
              <a:cs typeface="Open Sans Light"/>
              <a:sym typeface="Open Sans Light"/>
            </a:endParaRPr>
          </a:p>
          <a:p>
            <a:pPr indent="0" lvl="0" marL="0" rtl="0">
              <a:lnSpc>
                <a:spcPct val="115000"/>
              </a:lnSpc>
              <a:spcBef>
                <a:spcPts val="0"/>
              </a:spcBef>
              <a:spcAft>
                <a:spcPts val="0"/>
              </a:spcAft>
              <a:buClr>
                <a:schemeClr val="dk1"/>
              </a:buClr>
              <a:buSzPts val="1100"/>
              <a:buFont typeface="Arial"/>
              <a:buNone/>
            </a:pPr>
            <a:r>
              <a:t/>
            </a:r>
            <a:endParaRPr sz="1800">
              <a:solidFill>
                <a:schemeClr val="dk1"/>
              </a:solidFill>
              <a:latin typeface="Open Sans Light"/>
              <a:ea typeface="Open Sans Light"/>
              <a:cs typeface="Open Sans Light"/>
              <a:sym typeface="Open Sans Light"/>
            </a:endParaRPr>
          </a:p>
        </p:txBody>
      </p:sp>
      <p:sp>
        <p:nvSpPr>
          <p:cNvPr id="179" name="Shape 179"/>
          <p:cNvSpPr txBox="1"/>
          <p:nvPr/>
        </p:nvSpPr>
        <p:spPr>
          <a:xfrm>
            <a:off x="5157250" y="305250"/>
            <a:ext cx="4110600" cy="1014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3600">
                <a:solidFill>
                  <a:srgbClr val="1676AA"/>
                </a:solidFill>
                <a:latin typeface="Ubuntu"/>
                <a:ea typeface="Ubuntu"/>
                <a:cs typeface="Ubuntu"/>
                <a:sym typeface="Ubuntu"/>
              </a:rPr>
              <a:t>Walid</a:t>
            </a:r>
            <a:r>
              <a:rPr lang="en" sz="3600">
                <a:solidFill>
                  <a:srgbClr val="1676AA"/>
                </a:solidFill>
                <a:latin typeface="Ubuntu"/>
                <a:ea typeface="Ubuntu"/>
                <a:cs typeface="Ubuntu"/>
                <a:sym typeface="Ubuntu"/>
              </a:rPr>
              <a:t>’s story</a:t>
            </a:r>
            <a:endParaRPr sz="3800">
              <a:solidFill>
                <a:srgbClr val="1676AA"/>
              </a:solidFill>
              <a:latin typeface="Ubuntu"/>
              <a:ea typeface="Ubuntu"/>
              <a:cs typeface="Ubuntu"/>
              <a:sym typeface="Ubuntu"/>
            </a:endParaRPr>
          </a:p>
        </p:txBody>
      </p:sp>
      <p:cxnSp>
        <p:nvCxnSpPr>
          <p:cNvPr id="180" name="Shape 180"/>
          <p:cNvCxnSpPr/>
          <p:nvPr/>
        </p:nvCxnSpPr>
        <p:spPr>
          <a:xfrm>
            <a:off x="4958825" y="-251475"/>
            <a:ext cx="0" cy="1341900"/>
          </a:xfrm>
          <a:prstGeom prst="straightConnector1">
            <a:avLst/>
          </a:prstGeom>
          <a:noFill/>
          <a:ln cap="flat" cmpd="sng" w="9525">
            <a:solidFill>
              <a:srgbClr val="1676AA"/>
            </a:solidFill>
            <a:prstDash val="solid"/>
            <a:round/>
            <a:headEnd len="med" w="med" type="none"/>
            <a:tailEnd len="med" w="med" type="none"/>
          </a:ln>
        </p:spPr>
      </p:cxnSp>
      <p:sp>
        <p:nvSpPr>
          <p:cNvPr id="181" name="Shape 181"/>
          <p:cNvSpPr txBox="1"/>
          <p:nvPr/>
        </p:nvSpPr>
        <p:spPr>
          <a:xfrm>
            <a:off x="4880725" y="1190700"/>
            <a:ext cx="4005300" cy="10983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b="1" lang="en" sz="1800">
                <a:solidFill>
                  <a:srgbClr val="1676AA"/>
                </a:solidFill>
                <a:latin typeface="Open Sans"/>
                <a:ea typeface="Open Sans"/>
                <a:cs typeface="Open Sans"/>
                <a:sym typeface="Open Sans"/>
              </a:rPr>
              <a:t>My prayer beads from home - from Syria to Brussels</a:t>
            </a:r>
            <a:endParaRPr b="1" sz="1800">
              <a:solidFill>
                <a:srgbClr val="1676AA"/>
              </a:solidFill>
              <a:latin typeface="Open Sans"/>
              <a:ea typeface="Open Sans"/>
              <a:cs typeface="Open Sans"/>
              <a:sym typeface="Open Sans"/>
            </a:endParaRPr>
          </a:p>
        </p:txBody>
      </p:sp>
      <p:pic>
        <p:nvPicPr>
          <p:cNvPr id="182" name="Shape 182"/>
          <p:cNvPicPr preferRelativeResize="0"/>
          <p:nvPr/>
        </p:nvPicPr>
        <p:blipFill>
          <a:blip r:embed="rId3">
            <a:alphaModFix/>
          </a:blip>
          <a:stretch>
            <a:fillRect/>
          </a:stretch>
        </p:blipFill>
        <p:spPr>
          <a:xfrm>
            <a:off x="0" y="0"/>
            <a:ext cx="4572000"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1F1EE"/>
        </a:solidFill>
      </p:bgPr>
    </p:bg>
    <p:spTree>
      <p:nvGrpSpPr>
        <p:cNvPr id="186" name="Shape 186"/>
        <p:cNvGrpSpPr/>
        <p:nvPr/>
      </p:nvGrpSpPr>
      <p:grpSpPr>
        <a:xfrm>
          <a:off x="0" y="0"/>
          <a:ext cx="0" cy="0"/>
          <a:chOff x="0" y="0"/>
          <a:chExt cx="0" cy="0"/>
        </a:xfrm>
      </p:grpSpPr>
      <p:sp>
        <p:nvSpPr>
          <p:cNvPr id="187" name="Shape 187"/>
          <p:cNvSpPr/>
          <p:nvPr/>
        </p:nvSpPr>
        <p:spPr>
          <a:xfrm>
            <a:off x="2456000" y="-134700"/>
            <a:ext cx="6267600" cy="5286600"/>
          </a:xfrm>
          <a:prstGeom prst="rect">
            <a:avLst/>
          </a:prstGeom>
          <a:solidFill>
            <a:srgbClr val="1676AA"/>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solidFill>
                <a:srgbClr val="4BC0F0"/>
              </a:solidFill>
            </a:endParaRPr>
          </a:p>
        </p:txBody>
      </p:sp>
      <p:sp>
        <p:nvSpPr>
          <p:cNvPr id="188" name="Shape 188"/>
          <p:cNvSpPr/>
          <p:nvPr/>
        </p:nvSpPr>
        <p:spPr>
          <a:xfrm>
            <a:off x="523350" y="-629773"/>
            <a:ext cx="1475700" cy="3118200"/>
          </a:xfrm>
          <a:prstGeom prst="rect">
            <a:avLst/>
          </a:prstGeom>
          <a:solidFill>
            <a:srgbClr val="1676AA"/>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solidFill>
                <a:srgbClr val="4BC0F0"/>
              </a:solidFill>
            </a:endParaRPr>
          </a:p>
        </p:txBody>
      </p:sp>
      <p:pic>
        <p:nvPicPr>
          <p:cNvPr id="189" name="Shape 189"/>
          <p:cNvPicPr preferRelativeResize="0"/>
          <p:nvPr/>
        </p:nvPicPr>
        <p:blipFill>
          <a:blip r:embed="rId3">
            <a:alphaModFix/>
          </a:blip>
          <a:stretch>
            <a:fillRect/>
          </a:stretch>
        </p:blipFill>
        <p:spPr>
          <a:xfrm>
            <a:off x="421401" y="5340374"/>
            <a:ext cx="1711200" cy="1350150"/>
          </a:xfrm>
          <a:prstGeom prst="rect">
            <a:avLst/>
          </a:prstGeom>
          <a:noFill/>
          <a:ln>
            <a:noFill/>
          </a:ln>
        </p:spPr>
      </p:pic>
      <p:sp>
        <p:nvSpPr>
          <p:cNvPr id="190" name="Shape 190"/>
          <p:cNvSpPr txBox="1"/>
          <p:nvPr/>
        </p:nvSpPr>
        <p:spPr>
          <a:xfrm>
            <a:off x="2485100" y="325100"/>
            <a:ext cx="6173700" cy="126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600">
                <a:solidFill>
                  <a:srgbClr val="FFFFFF"/>
                </a:solidFill>
                <a:latin typeface="Ubuntu"/>
                <a:ea typeface="Ubuntu"/>
                <a:cs typeface="Ubuntu"/>
                <a:sym typeface="Ubuntu"/>
              </a:rPr>
              <a:t>Europeana Migration</a:t>
            </a:r>
            <a:endParaRPr b="1" sz="4600">
              <a:solidFill>
                <a:srgbClr val="FFFFFF"/>
              </a:solidFill>
              <a:latin typeface="Ubuntu"/>
              <a:ea typeface="Ubuntu"/>
              <a:cs typeface="Ubuntu"/>
              <a:sym typeface="Ubuntu"/>
            </a:endParaRPr>
          </a:p>
        </p:txBody>
      </p:sp>
      <p:sp>
        <p:nvSpPr>
          <p:cNvPr id="191" name="Shape 191"/>
          <p:cNvSpPr txBox="1"/>
          <p:nvPr/>
        </p:nvSpPr>
        <p:spPr>
          <a:xfrm>
            <a:off x="2593100" y="1250234"/>
            <a:ext cx="5957700" cy="32691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sz="1800">
                <a:solidFill>
                  <a:srgbClr val="FFFFFF"/>
                </a:solidFill>
                <a:latin typeface="Open Sans"/>
                <a:ea typeface="Open Sans"/>
                <a:cs typeface="Open Sans"/>
                <a:sym typeface="Open Sans"/>
              </a:rPr>
              <a:t>In partnership with [Insert Institution name] and migration museums across Europe, during the 2018 European Year of Cultural Heritage Europeana is inviting people young and old to be part of its project to build an online collection dedicated to migration.</a:t>
            </a:r>
            <a:endParaRPr sz="1800">
              <a:solidFill>
                <a:srgbClr val="FFFFFF"/>
              </a:solidFill>
              <a:latin typeface="Open Sans"/>
              <a:ea typeface="Open Sans"/>
              <a:cs typeface="Open Sans"/>
              <a:sym typeface="Open Sans"/>
            </a:endParaRPr>
          </a:p>
          <a:p>
            <a:pPr indent="0" lvl="0" marL="0" rtl="0">
              <a:lnSpc>
                <a:spcPct val="115000"/>
              </a:lnSpc>
              <a:spcBef>
                <a:spcPts val="0"/>
              </a:spcBef>
              <a:spcAft>
                <a:spcPts val="0"/>
              </a:spcAft>
              <a:buNone/>
            </a:pPr>
            <a:r>
              <a:t/>
            </a:r>
            <a:endParaRPr sz="1800">
              <a:solidFill>
                <a:srgbClr val="FFFFFF"/>
              </a:solidFill>
              <a:latin typeface="Open Sans"/>
              <a:ea typeface="Open Sans"/>
              <a:cs typeface="Open Sans"/>
              <a:sym typeface="Open Sans"/>
            </a:endParaRPr>
          </a:p>
          <a:p>
            <a:pPr indent="0" lvl="0" marL="0" rtl="0">
              <a:lnSpc>
                <a:spcPct val="115000"/>
              </a:lnSpc>
              <a:spcBef>
                <a:spcPts val="0"/>
              </a:spcBef>
              <a:spcAft>
                <a:spcPts val="0"/>
              </a:spcAft>
              <a:buNone/>
            </a:pPr>
            <a:r>
              <a:rPr lang="en" sz="1800">
                <a:solidFill>
                  <a:srgbClr val="FFFFFF"/>
                </a:solidFill>
                <a:latin typeface="Open Sans"/>
                <a:ea typeface="Open Sans"/>
                <a:cs typeface="Open Sans"/>
                <a:sym typeface="Open Sans"/>
              </a:rPr>
              <a:t>Your story is part of Europe’s rich and shared history of migration, and now it can be recorded for the future, and made freely available for anyone to discover and use for education, research, inspiration and pleasure.</a:t>
            </a:r>
            <a:endParaRPr sz="1800">
              <a:solidFill>
                <a:srgbClr val="FFFFFF"/>
              </a:solidFill>
              <a:latin typeface="Open Sans"/>
              <a:ea typeface="Open Sans"/>
              <a:cs typeface="Open Sans"/>
              <a:sym typeface="Open Sans"/>
            </a:endParaRPr>
          </a:p>
        </p:txBody>
      </p:sp>
      <p:pic>
        <p:nvPicPr>
          <p:cNvPr id="192" name="Shape 192"/>
          <p:cNvPicPr preferRelativeResize="0"/>
          <p:nvPr/>
        </p:nvPicPr>
        <p:blipFill>
          <a:blip r:embed="rId4">
            <a:alphaModFix/>
          </a:blip>
          <a:stretch>
            <a:fillRect/>
          </a:stretch>
        </p:blipFill>
        <p:spPr>
          <a:xfrm>
            <a:off x="264637" y="179075"/>
            <a:ext cx="1993125" cy="2362400"/>
          </a:xfrm>
          <a:prstGeom prst="rect">
            <a:avLst/>
          </a:prstGeom>
          <a:noFill/>
          <a:ln>
            <a:noFill/>
          </a:ln>
        </p:spPr>
      </p:pic>
      <p:pic>
        <p:nvPicPr>
          <p:cNvPr id="193" name="Shape 193"/>
          <p:cNvPicPr preferRelativeResize="0"/>
          <p:nvPr/>
        </p:nvPicPr>
        <p:blipFill>
          <a:blip r:embed="rId5">
            <a:alphaModFix/>
          </a:blip>
          <a:stretch>
            <a:fillRect/>
          </a:stretch>
        </p:blipFill>
        <p:spPr>
          <a:xfrm>
            <a:off x="6308022" y="6212276"/>
            <a:ext cx="2415575" cy="339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pic>
        <p:nvPicPr>
          <p:cNvPr id="65" name="Shape 65"/>
          <p:cNvPicPr preferRelativeResize="0"/>
          <p:nvPr/>
        </p:nvPicPr>
        <p:blipFill rotWithShape="1">
          <a:blip r:embed="rId3">
            <a:alphaModFix/>
          </a:blip>
          <a:srcRect b="0" l="4027" r="7256" t="0"/>
          <a:stretch/>
        </p:blipFill>
        <p:spPr>
          <a:xfrm>
            <a:off x="0" y="0"/>
            <a:ext cx="9143995" cy="6858000"/>
          </a:xfrm>
          <a:prstGeom prst="rect">
            <a:avLst/>
          </a:prstGeom>
          <a:noFill/>
          <a:ln>
            <a:noFill/>
          </a:ln>
        </p:spPr>
      </p:pic>
      <p:sp>
        <p:nvSpPr>
          <p:cNvPr id="66" name="Shape 66"/>
          <p:cNvSpPr txBox="1"/>
          <p:nvPr>
            <p:ph idx="1" type="subTitle"/>
          </p:nvPr>
        </p:nvSpPr>
        <p:spPr>
          <a:xfrm>
            <a:off x="9362375" y="5851900"/>
            <a:ext cx="3849900" cy="1056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 sz="3600">
                <a:solidFill>
                  <a:srgbClr val="FFFFFF"/>
                </a:solidFill>
                <a:latin typeface="Ubuntu"/>
                <a:ea typeface="Ubuntu"/>
                <a:cs typeface="Ubuntu"/>
                <a:sym typeface="Ubuntu"/>
              </a:rPr>
              <a:t>                 </a:t>
            </a:r>
            <a:r>
              <a:rPr b="1" lang="en" sz="3800">
                <a:solidFill>
                  <a:srgbClr val="FFFFFF"/>
                </a:solidFill>
                <a:latin typeface="Ubuntu"/>
                <a:ea typeface="Ubuntu"/>
                <a:cs typeface="Ubuntu"/>
                <a:sym typeface="Ubuntu"/>
              </a:rPr>
              <a:t>Dressed in flags   </a:t>
            </a:r>
            <a:endParaRPr b="1" sz="3800">
              <a:solidFill>
                <a:srgbClr val="FFFFFF"/>
              </a:solidFill>
              <a:latin typeface="Ubuntu"/>
              <a:ea typeface="Ubuntu"/>
              <a:cs typeface="Ubuntu"/>
              <a:sym typeface="Ubuntu"/>
            </a:endParaRPr>
          </a:p>
        </p:txBody>
      </p:sp>
      <p:sp>
        <p:nvSpPr>
          <p:cNvPr id="67" name="Shape 67"/>
          <p:cNvSpPr/>
          <p:nvPr/>
        </p:nvSpPr>
        <p:spPr>
          <a:xfrm>
            <a:off x="0" y="426515"/>
            <a:ext cx="3546900" cy="696000"/>
          </a:xfrm>
          <a:prstGeom prst="rect">
            <a:avLst/>
          </a:prstGeom>
          <a:solidFill>
            <a:srgbClr val="1676AA"/>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solidFill>
                <a:srgbClr val="4BC0F0"/>
              </a:solidFill>
            </a:endParaRPr>
          </a:p>
        </p:txBody>
      </p:sp>
      <p:sp>
        <p:nvSpPr>
          <p:cNvPr id="68" name="Shape 68"/>
          <p:cNvSpPr txBox="1"/>
          <p:nvPr>
            <p:ph idx="1" type="subTitle"/>
          </p:nvPr>
        </p:nvSpPr>
        <p:spPr>
          <a:xfrm>
            <a:off x="187300" y="378215"/>
            <a:ext cx="3494400" cy="97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Ubuntu"/>
                <a:ea typeface="Ubuntu"/>
                <a:cs typeface="Ubuntu"/>
                <a:sym typeface="Ubuntu"/>
              </a:rPr>
              <a:t>Marijke’s story</a:t>
            </a:r>
            <a:endParaRPr sz="3600">
              <a:solidFill>
                <a:srgbClr val="FFFFFF"/>
              </a:solidFill>
              <a:latin typeface="Ubuntu"/>
              <a:ea typeface="Ubuntu"/>
              <a:cs typeface="Ubuntu"/>
              <a:sym typeface="Ubuntu"/>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1F1EE"/>
        </a:solidFill>
      </p:bgPr>
    </p:bg>
    <p:spTree>
      <p:nvGrpSpPr>
        <p:cNvPr id="72" name="Shape 72"/>
        <p:cNvGrpSpPr/>
        <p:nvPr/>
      </p:nvGrpSpPr>
      <p:grpSpPr>
        <a:xfrm>
          <a:off x="0" y="0"/>
          <a:ext cx="0" cy="0"/>
          <a:chOff x="0" y="0"/>
          <a:chExt cx="0" cy="0"/>
        </a:xfrm>
      </p:grpSpPr>
      <p:pic>
        <p:nvPicPr>
          <p:cNvPr id="73" name="Shape 73"/>
          <p:cNvPicPr preferRelativeResize="0"/>
          <p:nvPr/>
        </p:nvPicPr>
        <p:blipFill>
          <a:blip r:embed="rId3">
            <a:alphaModFix/>
          </a:blip>
          <a:stretch>
            <a:fillRect/>
          </a:stretch>
        </p:blipFill>
        <p:spPr>
          <a:xfrm>
            <a:off x="-3" y="0"/>
            <a:ext cx="4563407" cy="6858001"/>
          </a:xfrm>
          <a:prstGeom prst="rect">
            <a:avLst/>
          </a:prstGeom>
          <a:noFill/>
          <a:ln>
            <a:noFill/>
          </a:ln>
        </p:spPr>
      </p:pic>
      <p:sp>
        <p:nvSpPr>
          <p:cNvPr id="74" name="Shape 74"/>
          <p:cNvSpPr txBox="1"/>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75" name="Shape 75"/>
          <p:cNvSpPr txBox="1"/>
          <p:nvPr/>
        </p:nvSpPr>
        <p:spPr>
          <a:xfrm>
            <a:off x="4880725" y="2417525"/>
            <a:ext cx="4005300" cy="42384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lang="en" sz="1600">
                <a:solidFill>
                  <a:schemeClr val="dk1"/>
                </a:solidFill>
                <a:latin typeface="Open Sans Light"/>
                <a:ea typeface="Open Sans Light"/>
                <a:cs typeface="Open Sans Light"/>
                <a:sym typeface="Open Sans Light"/>
              </a:rPr>
              <a:t>‘For an International Day at my school in Senegal when I was about 6, my mother dressed my brother like the Ghanaian flag - she was from Ghana - and me like the Dutch flag - my father is Dutch. </a:t>
            </a:r>
            <a:endParaRPr sz="1600">
              <a:solidFill>
                <a:schemeClr val="dk1"/>
              </a:solidFill>
              <a:latin typeface="Open Sans Light"/>
              <a:ea typeface="Open Sans Light"/>
              <a:cs typeface="Open Sans Light"/>
              <a:sym typeface="Open Sans Light"/>
            </a:endParaRPr>
          </a:p>
          <a:p>
            <a:pPr indent="0" lvl="0" marL="0" rtl="0">
              <a:lnSpc>
                <a:spcPct val="115000"/>
              </a:lnSpc>
              <a:spcBef>
                <a:spcPts val="0"/>
              </a:spcBef>
              <a:spcAft>
                <a:spcPts val="0"/>
              </a:spcAft>
              <a:buClr>
                <a:schemeClr val="dk1"/>
              </a:buClr>
              <a:buSzPts val="1100"/>
              <a:buFont typeface="Arial"/>
              <a:buNone/>
            </a:pPr>
            <a:r>
              <a:t/>
            </a:r>
            <a:endParaRPr sz="1600">
              <a:solidFill>
                <a:schemeClr val="dk1"/>
              </a:solidFill>
              <a:latin typeface="Open Sans Light"/>
              <a:ea typeface="Open Sans Light"/>
              <a:cs typeface="Open Sans Light"/>
              <a:sym typeface="Open Sans Light"/>
            </a:endParaRPr>
          </a:p>
          <a:p>
            <a:pPr indent="0" lvl="0" marL="0" rtl="0">
              <a:lnSpc>
                <a:spcPct val="115000"/>
              </a:lnSpc>
              <a:spcBef>
                <a:spcPts val="0"/>
              </a:spcBef>
              <a:spcAft>
                <a:spcPts val="0"/>
              </a:spcAft>
              <a:buClr>
                <a:schemeClr val="dk1"/>
              </a:buClr>
              <a:buSzPts val="1100"/>
              <a:buFont typeface="Arial"/>
              <a:buNone/>
            </a:pPr>
            <a:r>
              <a:rPr lang="en" sz="1600">
                <a:solidFill>
                  <a:schemeClr val="dk1"/>
                </a:solidFill>
                <a:latin typeface="Open Sans Light"/>
                <a:ea typeface="Open Sans Light"/>
                <a:cs typeface="Open Sans Light"/>
                <a:sym typeface="Open Sans Light"/>
              </a:rPr>
              <a:t>This is a photo of us that day, and I have always treasured it. I took it when we moved to Italy and later, when I studied art in the Netherlands, it inspired a painting of my own.’</a:t>
            </a:r>
            <a:endParaRPr sz="1600">
              <a:solidFill>
                <a:schemeClr val="dk1"/>
              </a:solidFill>
              <a:latin typeface="Open Sans Light"/>
              <a:ea typeface="Open Sans Light"/>
              <a:cs typeface="Open Sans Light"/>
              <a:sym typeface="Open Sans Light"/>
            </a:endParaRPr>
          </a:p>
          <a:p>
            <a:pPr indent="0" lvl="0" marL="0" rtl="0">
              <a:lnSpc>
                <a:spcPct val="115000"/>
              </a:lnSpc>
              <a:spcBef>
                <a:spcPts val="0"/>
              </a:spcBef>
              <a:spcAft>
                <a:spcPts val="0"/>
              </a:spcAft>
              <a:buClr>
                <a:schemeClr val="dk1"/>
              </a:buClr>
              <a:buSzPts val="1100"/>
              <a:buFont typeface="Arial"/>
              <a:buNone/>
            </a:pPr>
            <a:r>
              <a:t/>
            </a:r>
            <a:endParaRPr sz="1800">
              <a:solidFill>
                <a:schemeClr val="dk1"/>
              </a:solidFill>
              <a:latin typeface="Open Sans Light"/>
              <a:ea typeface="Open Sans Light"/>
              <a:cs typeface="Open Sans Light"/>
              <a:sym typeface="Open Sans Light"/>
            </a:endParaRPr>
          </a:p>
        </p:txBody>
      </p:sp>
      <p:sp>
        <p:nvSpPr>
          <p:cNvPr id="76" name="Shape 76"/>
          <p:cNvSpPr txBox="1"/>
          <p:nvPr/>
        </p:nvSpPr>
        <p:spPr>
          <a:xfrm>
            <a:off x="5157250" y="305250"/>
            <a:ext cx="4110600" cy="1014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3600">
                <a:solidFill>
                  <a:srgbClr val="1676AA"/>
                </a:solidFill>
                <a:latin typeface="Ubuntu"/>
                <a:ea typeface="Ubuntu"/>
                <a:cs typeface="Ubuntu"/>
                <a:sym typeface="Ubuntu"/>
              </a:rPr>
              <a:t>Marijke’s story</a:t>
            </a:r>
            <a:endParaRPr sz="3800">
              <a:solidFill>
                <a:srgbClr val="1676AA"/>
              </a:solidFill>
              <a:latin typeface="Ubuntu"/>
              <a:ea typeface="Ubuntu"/>
              <a:cs typeface="Ubuntu"/>
              <a:sym typeface="Ubuntu"/>
            </a:endParaRPr>
          </a:p>
        </p:txBody>
      </p:sp>
      <p:cxnSp>
        <p:nvCxnSpPr>
          <p:cNvPr id="77" name="Shape 77"/>
          <p:cNvCxnSpPr/>
          <p:nvPr/>
        </p:nvCxnSpPr>
        <p:spPr>
          <a:xfrm>
            <a:off x="4958825" y="-251475"/>
            <a:ext cx="0" cy="1341900"/>
          </a:xfrm>
          <a:prstGeom prst="straightConnector1">
            <a:avLst/>
          </a:prstGeom>
          <a:noFill/>
          <a:ln cap="flat" cmpd="sng" w="9525">
            <a:solidFill>
              <a:srgbClr val="1676AA"/>
            </a:solidFill>
            <a:prstDash val="solid"/>
            <a:round/>
            <a:headEnd len="med" w="med" type="none"/>
            <a:tailEnd len="med" w="med" type="none"/>
          </a:ln>
        </p:spPr>
      </p:cxnSp>
      <p:sp>
        <p:nvSpPr>
          <p:cNvPr id="78" name="Shape 78"/>
          <p:cNvSpPr txBox="1"/>
          <p:nvPr/>
        </p:nvSpPr>
        <p:spPr>
          <a:xfrm>
            <a:off x="4880725" y="1319250"/>
            <a:ext cx="4005300" cy="10983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b="1" lang="en" sz="1800">
                <a:solidFill>
                  <a:srgbClr val="1676AA"/>
                </a:solidFill>
                <a:latin typeface="Open Sans"/>
                <a:ea typeface="Open Sans"/>
                <a:cs typeface="Open Sans"/>
                <a:sym typeface="Open Sans"/>
              </a:rPr>
              <a:t>Dressed in flags - From Senegal to Italy, via Ghana and the Netherlands</a:t>
            </a:r>
            <a:endParaRPr b="1" sz="1800">
              <a:solidFill>
                <a:srgbClr val="1676AA"/>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pic>
        <p:nvPicPr>
          <p:cNvPr id="83" name="Shape 83"/>
          <p:cNvPicPr preferRelativeResize="0"/>
          <p:nvPr/>
        </p:nvPicPr>
        <p:blipFill>
          <a:blip r:embed="rId3">
            <a:alphaModFix/>
          </a:blip>
          <a:stretch>
            <a:fillRect/>
          </a:stretch>
        </p:blipFill>
        <p:spPr>
          <a:xfrm>
            <a:off x="2032889" y="0"/>
            <a:ext cx="6118914" cy="6858000"/>
          </a:xfrm>
          <a:prstGeom prst="rect">
            <a:avLst/>
          </a:prstGeom>
          <a:noFill/>
          <a:ln>
            <a:noFill/>
          </a:ln>
        </p:spPr>
      </p:pic>
      <p:sp>
        <p:nvSpPr>
          <p:cNvPr id="84" name="Shape 84"/>
          <p:cNvSpPr txBox="1"/>
          <p:nvPr>
            <p:ph idx="1" type="subTitle"/>
          </p:nvPr>
        </p:nvSpPr>
        <p:spPr>
          <a:xfrm>
            <a:off x="9362375" y="5851900"/>
            <a:ext cx="3849900" cy="1056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 sz="3600">
                <a:solidFill>
                  <a:srgbClr val="FFFFFF"/>
                </a:solidFill>
                <a:latin typeface="Ubuntu"/>
                <a:ea typeface="Ubuntu"/>
                <a:cs typeface="Ubuntu"/>
                <a:sym typeface="Ubuntu"/>
              </a:rPr>
              <a:t>                 </a:t>
            </a:r>
            <a:r>
              <a:rPr b="1" lang="en" sz="3800">
                <a:solidFill>
                  <a:srgbClr val="FFFFFF"/>
                </a:solidFill>
                <a:latin typeface="Ubuntu"/>
                <a:ea typeface="Ubuntu"/>
                <a:cs typeface="Ubuntu"/>
                <a:sym typeface="Ubuntu"/>
              </a:rPr>
              <a:t>Dressed in flags   </a:t>
            </a:r>
            <a:endParaRPr b="1" sz="3800">
              <a:solidFill>
                <a:srgbClr val="FFFFFF"/>
              </a:solidFill>
              <a:latin typeface="Ubuntu"/>
              <a:ea typeface="Ubuntu"/>
              <a:cs typeface="Ubuntu"/>
              <a:sym typeface="Ubuntu"/>
            </a:endParaRPr>
          </a:p>
        </p:txBody>
      </p:sp>
      <p:sp>
        <p:nvSpPr>
          <p:cNvPr id="85" name="Shape 85"/>
          <p:cNvSpPr/>
          <p:nvPr/>
        </p:nvSpPr>
        <p:spPr>
          <a:xfrm>
            <a:off x="0" y="426515"/>
            <a:ext cx="3546900" cy="696000"/>
          </a:xfrm>
          <a:prstGeom prst="rect">
            <a:avLst/>
          </a:prstGeom>
          <a:solidFill>
            <a:srgbClr val="1676AA"/>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solidFill>
                <a:srgbClr val="4BC0F0"/>
              </a:solidFill>
            </a:endParaRPr>
          </a:p>
        </p:txBody>
      </p:sp>
      <p:sp>
        <p:nvSpPr>
          <p:cNvPr id="86" name="Shape 86"/>
          <p:cNvSpPr txBox="1"/>
          <p:nvPr>
            <p:ph idx="1" type="subTitle"/>
          </p:nvPr>
        </p:nvSpPr>
        <p:spPr>
          <a:xfrm>
            <a:off x="187300" y="378215"/>
            <a:ext cx="3494400" cy="97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Ubuntu"/>
                <a:ea typeface="Ubuntu"/>
                <a:cs typeface="Ubuntu"/>
                <a:sym typeface="Ubuntu"/>
              </a:rPr>
              <a:t>David</a:t>
            </a:r>
            <a:r>
              <a:rPr lang="en" sz="3600">
                <a:solidFill>
                  <a:srgbClr val="FFFFFF"/>
                </a:solidFill>
                <a:latin typeface="Ubuntu"/>
                <a:ea typeface="Ubuntu"/>
                <a:cs typeface="Ubuntu"/>
                <a:sym typeface="Ubuntu"/>
              </a:rPr>
              <a:t>’s story</a:t>
            </a:r>
            <a:endParaRPr sz="3600">
              <a:solidFill>
                <a:srgbClr val="FFFFFF"/>
              </a:solidFill>
              <a:latin typeface="Ubuntu"/>
              <a:ea typeface="Ubuntu"/>
              <a:cs typeface="Ubuntu"/>
              <a:sym typeface="Ubuntu"/>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1F1EE"/>
        </a:solidFill>
      </p:bgPr>
    </p:bg>
    <p:spTree>
      <p:nvGrpSpPr>
        <p:cNvPr id="90" name="Shape 90"/>
        <p:cNvGrpSpPr/>
        <p:nvPr/>
      </p:nvGrpSpPr>
      <p:grpSpPr>
        <a:xfrm>
          <a:off x="0" y="0"/>
          <a:ext cx="0" cy="0"/>
          <a:chOff x="0" y="0"/>
          <a:chExt cx="0" cy="0"/>
        </a:xfrm>
      </p:grpSpPr>
      <p:sp>
        <p:nvSpPr>
          <p:cNvPr id="91" name="Shape 91"/>
          <p:cNvSpPr txBox="1"/>
          <p:nvPr/>
        </p:nvSpPr>
        <p:spPr>
          <a:xfrm>
            <a:off x="4880725" y="2237425"/>
            <a:ext cx="4005300" cy="44184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lang="en" sz="1600">
                <a:solidFill>
                  <a:schemeClr val="dk1"/>
                </a:solidFill>
                <a:latin typeface="Open Sans Light"/>
                <a:ea typeface="Open Sans Light"/>
                <a:cs typeface="Open Sans Light"/>
                <a:sym typeface="Open Sans Light"/>
              </a:rPr>
              <a:t>‘</a:t>
            </a:r>
            <a:r>
              <a:rPr lang="en" sz="1600">
                <a:solidFill>
                  <a:schemeClr val="dk1"/>
                </a:solidFill>
                <a:latin typeface="Open Sans Light"/>
                <a:ea typeface="Open Sans Light"/>
                <a:cs typeface="Open Sans Light"/>
                <a:sym typeface="Open Sans Light"/>
              </a:rPr>
              <a:t>My grandfather migrated back to the Netherlands from the Dutch East Indies (modern Indonesia) after the Second World War. The story of his life, as told in his baby-book, changes dramatically in December 1941 when war broke out. </a:t>
            </a:r>
            <a:endParaRPr sz="1600">
              <a:solidFill>
                <a:schemeClr val="dk1"/>
              </a:solidFill>
              <a:latin typeface="Open Sans Light"/>
              <a:ea typeface="Open Sans Light"/>
              <a:cs typeface="Open Sans Light"/>
              <a:sym typeface="Open Sans Light"/>
            </a:endParaRPr>
          </a:p>
          <a:p>
            <a:pPr indent="0" lvl="0" marL="0" rtl="0">
              <a:lnSpc>
                <a:spcPct val="115000"/>
              </a:lnSpc>
              <a:spcBef>
                <a:spcPts val="0"/>
              </a:spcBef>
              <a:spcAft>
                <a:spcPts val="0"/>
              </a:spcAft>
              <a:buClr>
                <a:schemeClr val="dk1"/>
              </a:buClr>
              <a:buSzPts val="1100"/>
              <a:buFont typeface="Arial"/>
              <a:buNone/>
            </a:pPr>
            <a:r>
              <a:t/>
            </a:r>
            <a:endParaRPr sz="1600">
              <a:solidFill>
                <a:schemeClr val="dk1"/>
              </a:solidFill>
              <a:latin typeface="Open Sans Light"/>
              <a:ea typeface="Open Sans Light"/>
              <a:cs typeface="Open Sans Light"/>
              <a:sym typeface="Open Sans Light"/>
            </a:endParaRPr>
          </a:p>
          <a:p>
            <a:pPr indent="0" lvl="0" marL="0" rtl="0">
              <a:lnSpc>
                <a:spcPct val="115000"/>
              </a:lnSpc>
              <a:spcBef>
                <a:spcPts val="0"/>
              </a:spcBef>
              <a:spcAft>
                <a:spcPts val="0"/>
              </a:spcAft>
              <a:buClr>
                <a:schemeClr val="dk1"/>
              </a:buClr>
              <a:buSzPts val="1100"/>
              <a:buFont typeface="Arial"/>
              <a:buNone/>
            </a:pPr>
            <a:r>
              <a:rPr lang="en" sz="1600">
                <a:solidFill>
                  <a:schemeClr val="dk1"/>
                </a:solidFill>
                <a:latin typeface="Open Sans Light"/>
                <a:ea typeface="Open Sans Light"/>
                <a:cs typeface="Open Sans Light"/>
                <a:sym typeface="Open Sans Light"/>
              </a:rPr>
              <a:t>My grandfather’s father was taken to a prisoner of war camp, my grandfather and his mother to a separate camp. They survived and returned to the Netherlands along with this money box which still reminds us of my family’s life in the Indies.</a:t>
            </a:r>
            <a:endParaRPr sz="1600">
              <a:solidFill>
                <a:schemeClr val="dk1"/>
              </a:solidFill>
              <a:latin typeface="Open Sans Light"/>
              <a:ea typeface="Open Sans Light"/>
              <a:cs typeface="Open Sans Light"/>
              <a:sym typeface="Open Sans Light"/>
            </a:endParaRPr>
          </a:p>
          <a:p>
            <a:pPr indent="0" lvl="0" marL="0" rtl="0">
              <a:lnSpc>
                <a:spcPct val="115000"/>
              </a:lnSpc>
              <a:spcBef>
                <a:spcPts val="0"/>
              </a:spcBef>
              <a:spcAft>
                <a:spcPts val="0"/>
              </a:spcAft>
              <a:buClr>
                <a:schemeClr val="dk1"/>
              </a:buClr>
              <a:buSzPts val="1100"/>
              <a:buFont typeface="Arial"/>
              <a:buNone/>
            </a:pPr>
            <a:r>
              <a:t/>
            </a:r>
            <a:endParaRPr sz="1800">
              <a:solidFill>
                <a:schemeClr val="dk1"/>
              </a:solidFill>
              <a:latin typeface="Open Sans Light"/>
              <a:ea typeface="Open Sans Light"/>
              <a:cs typeface="Open Sans Light"/>
              <a:sym typeface="Open Sans Light"/>
            </a:endParaRPr>
          </a:p>
        </p:txBody>
      </p:sp>
      <p:sp>
        <p:nvSpPr>
          <p:cNvPr id="92" name="Shape 92"/>
          <p:cNvSpPr txBox="1"/>
          <p:nvPr/>
        </p:nvSpPr>
        <p:spPr>
          <a:xfrm>
            <a:off x="5157250" y="305250"/>
            <a:ext cx="4110600" cy="1014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3600">
                <a:solidFill>
                  <a:srgbClr val="1676AA"/>
                </a:solidFill>
                <a:latin typeface="Ubuntu"/>
                <a:ea typeface="Ubuntu"/>
                <a:cs typeface="Ubuntu"/>
                <a:sym typeface="Ubuntu"/>
              </a:rPr>
              <a:t>David</a:t>
            </a:r>
            <a:r>
              <a:rPr lang="en" sz="3600">
                <a:solidFill>
                  <a:srgbClr val="1676AA"/>
                </a:solidFill>
                <a:latin typeface="Ubuntu"/>
                <a:ea typeface="Ubuntu"/>
                <a:cs typeface="Ubuntu"/>
                <a:sym typeface="Ubuntu"/>
              </a:rPr>
              <a:t>’s story</a:t>
            </a:r>
            <a:endParaRPr sz="3800">
              <a:solidFill>
                <a:srgbClr val="1676AA"/>
              </a:solidFill>
              <a:latin typeface="Ubuntu"/>
              <a:ea typeface="Ubuntu"/>
              <a:cs typeface="Ubuntu"/>
              <a:sym typeface="Ubuntu"/>
            </a:endParaRPr>
          </a:p>
        </p:txBody>
      </p:sp>
      <p:cxnSp>
        <p:nvCxnSpPr>
          <p:cNvPr id="93" name="Shape 93"/>
          <p:cNvCxnSpPr/>
          <p:nvPr/>
        </p:nvCxnSpPr>
        <p:spPr>
          <a:xfrm>
            <a:off x="4958825" y="-251475"/>
            <a:ext cx="0" cy="1341900"/>
          </a:xfrm>
          <a:prstGeom prst="straightConnector1">
            <a:avLst/>
          </a:prstGeom>
          <a:noFill/>
          <a:ln cap="flat" cmpd="sng" w="9525">
            <a:solidFill>
              <a:srgbClr val="1676AA"/>
            </a:solidFill>
            <a:prstDash val="solid"/>
            <a:round/>
            <a:headEnd len="med" w="med" type="none"/>
            <a:tailEnd len="med" w="med" type="none"/>
          </a:ln>
        </p:spPr>
      </p:cxnSp>
      <p:sp>
        <p:nvSpPr>
          <p:cNvPr id="94" name="Shape 94"/>
          <p:cNvSpPr txBox="1"/>
          <p:nvPr/>
        </p:nvSpPr>
        <p:spPr>
          <a:xfrm>
            <a:off x="4880725" y="1319250"/>
            <a:ext cx="4005300" cy="10983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b="1" lang="en" sz="1800">
                <a:solidFill>
                  <a:srgbClr val="1676AA"/>
                </a:solidFill>
                <a:latin typeface="Open Sans"/>
                <a:ea typeface="Open Sans"/>
                <a:cs typeface="Open Sans"/>
                <a:sym typeface="Open Sans"/>
              </a:rPr>
              <a:t>The Money Box - from the Dutch East Indies to the Netherlands</a:t>
            </a:r>
            <a:endParaRPr b="1" sz="1800">
              <a:solidFill>
                <a:srgbClr val="1676AA"/>
              </a:solidFill>
              <a:latin typeface="Open Sans"/>
              <a:ea typeface="Open Sans"/>
              <a:cs typeface="Open Sans"/>
              <a:sym typeface="Open Sans"/>
            </a:endParaRPr>
          </a:p>
        </p:txBody>
      </p:sp>
      <p:pic>
        <p:nvPicPr>
          <p:cNvPr id="95" name="Shape 95"/>
          <p:cNvPicPr preferRelativeResize="0"/>
          <p:nvPr/>
        </p:nvPicPr>
        <p:blipFill>
          <a:blip r:embed="rId3">
            <a:alphaModFix/>
          </a:blip>
          <a:stretch>
            <a:fillRect/>
          </a:stretch>
        </p:blipFill>
        <p:spPr>
          <a:xfrm>
            <a:off x="0" y="-1"/>
            <a:ext cx="4563421" cy="68580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pic>
        <p:nvPicPr>
          <p:cNvPr id="100" name="Shape 100"/>
          <p:cNvPicPr preferRelativeResize="0"/>
          <p:nvPr/>
        </p:nvPicPr>
        <p:blipFill>
          <a:blip r:embed="rId3">
            <a:alphaModFix/>
          </a:blip>
          <a:stretch>
            <a:fillRect/>
          </a:stretch>
        </p:blipFill>
        <p:spPr>
          <a:xfrm>
            <a:off x="-228600" y="1"/>
            <a:ext cx="10306362" cy="6858000"/>
          </a:xfrm>
          <a:prstGeom prst="rect">
            <a:avLst/>
          </a:prstGeom>
          <a:noFill/>
          <a:ln>
            <a:noFill/>
          </a:ln>
        </p:spPr>
      </p:pic>
      <p:sp>
        <p:nvSpPr>
          <p:cNvPr id="101" name="Shape 101"/>
          <p:cNvSpPr txBox="1"/>
          <p:nvPr>
            <p:ph idx="1" type="subTitle"/>
          </p:nvPr>
        </p:nvSpPr>
        <p:spPr>
          <a:xfrm>
            <a:off x="9362375" y="5851900"/>
            <a:ext cx="3849900" cy="1056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 sz="3600">
                <a:solidFill>
                  <a:srgbClr val="FFFFFF"/>
                </a:solidFill>
                <a:latin typeface="Ubuntu"/>
                <a:ea typeface="Ubuntu"/>
                <a:cs typeface="Ubuntu"/>
                <a:sym typeface="Ubuntu"/>
              </a:rPr>
              <a:t>                 </a:t>
            </a:r>
            <a:r>
              <a:rPr b="1" lang="en" sz="3800">
                <a:solidFill>
                  <a:srgbClr val="FFFFFF"/>
                </a:solidFill>
                <a:latin typeface="Ubuntu"/>
                <a:ea typeface="Ubuntu"/>
                <a:cs typeface="Ubuntu"/>
                <a:sym typeface="Ubuntu"/>
              </a:rPr>
              <a:t>Dressed in flags   </a:t>
            </a:r>
            <a:endParaRPr b="1" sz="3800">
              <a:solidFill>
                <a:srgbClr val="FFFFFF"/>
              </a:solidFill>
              <a:latin typeface="Ubuntu"/>
              <a:ea typeface="Ubuntu"/>
              <a:cs typeface="Ubuntu"/>
              <a:sym typeface="Ubuntu"/>
            </a:endParaRPr>
          </a:p>
        </p:txBody>
      </p:sp>
      <p:sp>
        <p:nvSpPr>
          <p:cNvPr id="102" name="Shape 102"/>
          <p:cNvSpPr/>
          <p:nvPr/>
        </p:nvSpPr>
        <p:spPr>
          <a:xfrm>
            <a:off x="0" y="426515"/>
            <a:ext cx="3546900" cy="696000"/>
          </a:xfrm>
          <a:prstGeom prst="rect">
            <a:avLst/>
          </a:prstGeom>
          <a:solidFill>
            <a:srgbClr val="1676AA"/>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solidFill>
                <a:srgbClr val="4BC0F0"/>
              </a:solidFill>
            </a:endParaRPr>
          </a:p>
        </p:txBody>
      </p:sp>
      <p:sp>
        <p:nvSpPr>
          <p:cNvPr id="103" name="Shape 103"/>
          <p:cNvSpPr txBox="1"/>
          <p:nvPr>
            <p:ph idx="1" type="subTitle"/>
          </p:nvPr>
        </p:nvSpPr>
        <p:spPr>
          <a:xfrm>
            <a:off x="187300" y="378215"/>
            <a:ext cx="3494400" cy="97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Ubuntu"/>
                <a:ea typeface="Ubuntu"/>
                <a:cs typeface="Ubuntu"/>
                <a:sym typeface="Ubuntu"/>
              </a:rPr>
              <a:t>Adina</a:t>
            </a:r>
            <a:r>
              <a:rPr lang="en" sz="3600">
                <a:solidFill>
                  <a:srgbClr val="FFFFFF"/>
                </a:solidFill>
                <a:latin typeface="Ubuntu"/>
                <a:ea typeface="Ubuntu"/>
                <a:cs typeface="Ubuntu"/>
                <a:sym typeface="Ubuntu"/>
              </a:rPr>
              <a:t>’s story</a:t>
            </a:r>
            <a:endParaRPr sz="3600">
              <a:solidFill>
                <a:srgbClr val="FFFFFF"/>
              </a:solidFill>
              <a:latin typeface="Ubuntu"/>
              <a:ea typeface="Ubuntu"/>
              <a:cs typeface="Ubuntu"/>
              <a:sym typeface="Ubuntu"/>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1F1EE"/>
        </a:solidFill>
      </p:bgPr>
    </p:bg>
    <p:spTree>
      <p:nvGrpSpPr>
        <p:cNvPr id="107" name="Shape 107"/>
        <p:cNvGrpSpPr/>
        <p:nvPr/>
      </p:nvGrpSpPr>
      <p:grpSpPr>
        <a:xfrm>
          <a:off x="0" y="0"/>
          <a:ext cx="0" cy="0"/>
          <a:chOff x="0" y="0"/>
          <a:chExt cx="0" cy="0"/>
        </a:xfrm>
      </p:grpSpPr>
      <p:sp>
        <p:nvSpPr>
          <p:cNvPr id="108" name="Shape 108"/>
          <p:cNvSpPr txBox="1"/>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109" name="Shape 109"/>
          <p:cNvSpPr txBox="1"/>
          <p:nvPr/>
        </p:nvSpPr>
        <p:spPr>
          <a:xfrm>
            <a:off x="4880725" y="2268650"/>
            <a:ext cx="4005300" cy="43872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lang="en" sz="1600">
                <a:solidFill>
                  <a:schemeClr val="dk1"/>
                </a:solidFill>
                <a:latin typeface="Open Sans Light"/>
                <a:ea typeface="Open Sans Light"/>
                <a:cs typeface="Open Sans Light"/>
                <a:sym typeface="Open Sans Light"/>
              </a:rPr>
              <a:t>‘</a:t>
            </a:r>
            <a:r>
              <a:rPr lang="en" sz="1600">
                <a:solidFill>
                  <a:schemeClr val="dk1"/>
                </a:solidFill>
                <a:latin typeface="Open Sans Light"/>
                <a:ea typeface="Open Sans Light"/>
                <a:cs typeface="Open Sans Light"/>
                <a:sym typeface="Open Sans Light"/>
              </a:rPr>
              <a:t>These are library cards. Some from my university years in my home country of Romania and some from libraries I joined during my studies abroad - Norway, Estonia, Italy, and the Netherlands. </a:t>
            </a:r>
            <a:endParaRPr sz="1600">
              <a:solidFill>
                <a:schemeClr val="dk1"/>
              </a:solidFill>
              <a:latin typeface="Open Sans Light"/>
              <a:ea typeface="Open Sans Light"/>
              <a:cs typeface="Open Sans Light"/>
              <a:sym typeface="Open Sans Light"/>
            </a:endParaRPr>
          </a:p>
          <a:p>
            <a:pPr indent="0" lvl="0" marL="0" rtl="0">
              <a:lnSpc>
                <a:spcPct val="115000"/>
              </a:lnSpc>
              <a:spcBef>
                <a:spcPts val="0"/>
              </a:spcBef>
              <a:spcAft>
                <a:spcPts val="0"/>
              </a:spcAft>
              <a:buClr>
                <a:schemeClr val="dk1"/>
              </a:buClr>
              <a:buSzPts val="1100"/>
              <a:buFont typeface="Arial"/>
              <a:buNone/>
            </a:pPr>
            <a:br>
              <a:rPr lang="en" sz="1600">
                <a:solidFill>
                  <a:schemeClr val="dk1"/>
                </a:solidFill>
                <a:latin typeface="Open Sans Light"/>
                <a:ea typeface="Open Sans Light"/>
                <a:cs typeface="Open Sans Light"/>
                <a:sym typeface="Open Sans Light"/>
              </a:rPr>
            </a:br>
            <a:r>
              <a:rPr lang="en" sz="1600">
                <a:solidFill>
                  <a:schemeClr val="dk1"/>
                </a:solidFill>
                <a:latin typeface="Open Sans Light"/>
                <a:ea typeface="Open Sans Light"/>
                <a:cs typeface="Open Sans Light"/>
                <a:sym typeface="Open Sans Light"/>
              </a:rPr>
              <a:t>The time I spent in these libraries helped develop my passion for books and took me to places I never imagined. They fuelled my desire to learn about the world and to enjoy both its challenges and its beauty.</a:t>
            </a:r>
            <a:r>
              <a:rPr lang="en" sz="1600">
                <a:solidFill>
                  <a:schemeClr val="dk1"/>
                </a:solidFill>
                <a:latin typeface="Open Sans Light"/>
                <a:ea typeface="Open Sans Light"/>
                <a:cs typeface="Open Sans Light"/>
                <a:sym typeface="Open Sans Light"/>
              </a:rPr>
              <a:t>’</a:t>
            </a:r>
            <a:endParaRPr sz="1600">
              <a:solidFill>
                <a:schemeClr val="dk1"/>
              </a:solidFill>
              <a:latin typeface="Open Sans Light"/>
              <a:ea typeface="Open Sans Light"/>
              <a:cs typeface="Open Sans Light"/>
              <a:sym typeface="Open Sans Light"/>
            </a:endParaRPr>
          </a:p>
          <a:p>
            <a:pPr indent="0" lvl="0" marL="0" rtl="0">
              <a:lnSpc>
                <a:spcPct val="115000"/>
              </a:lnSpc>
              <a:spcBef>
                <a:spcPts val="0"/>
              </a:spcBef>
              <a:spcAft>
                <a:spcPts val="0"/>
              </a:spcAft>
              <a:buClr>
                <a:schemeClr val="dk1"/>
              </a:buClr>
              <a:buSzPts val="1100"/>
              <a:buFont typeface="Arial"/>
              <a:buNone/>
            </a:pPr>
            <a:r>
              <a:t/>
            </a:r>
            <a:endParaRPr sz="1800">
              <a:solidFill>
                <a:schemeClr val="dk1"/>
              </a:solidFill>
              <a:latin typeface="Open Sans Light"/>
              <a:ea typeface="Open Sans Light"/>
              <a:cs typeface="Open Sans Light"/>
              <a:sym typeface="Open Sans Light"/>
            </a:endParaRPr>
          </a:p>
        </p:txBody>
      </p:sp>
      <p:sp>
        <p:nvSpPr>
          <p:cNvPr id="110" name="Shape 110"/>
          <p:cNvSpPr txBox="1"/>
          <p:nvPr/>
        </p:nvSpPr>
        <p:spPr>
          <a:xfrm>
            <a:off x="5157250" y="305250"/>
            <a:ext cx="4110600" cy="1014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3600">
                <a:solidFill>
                  <a:srgbClr val="1676AA"/>
                </a:solidFill>
                <a:latin typeface="Ubuntu"/>
                <a:ea typeface="Ubuntu"/>
                <a:cs typeface="Ubuntu"/>
                <a:sym typeface="Ubuntu"/>
              </a:rPr>
              <a:t>Adina</a:t>
            </a:r>
            <a:r>
              <a:rPr lang="en" sz="3600">
                <a:solidFill>
                  <a:srgbClr val="1676AA"/>
                </a:solidFill>
                <a:latin typeface="Ubuntu"/>
                <a:ea typeface="Ubuntu"/>
                <a:cs typeface="Ubuntu"/>
                <a:sym typeface="Ubuntu"/>
              </a:rPr>
              <a:t>’s story</a:t>
            </a:r>
            <a:endParaRPr sz="3800">
              <a:solidFill>
                <a:srgbClr val="1676AA"/>
              </a:solidFill>
              <a:latin typeface="Ubuntu"/>
              <a:ea typeface="Ubuntu"/>
              <a:cs typeface="Ubuntu"/>
              <a:sym typeface="Ubuntu"/>
            </a:endParaRPr>
          </a:p>
        </p:txBody>
      </p:sp>
      <p:cxnSp>
        <p:nvCxnSpPr>
          <p:cNvPr id="111" name="Shape 111"/>
          <p:cNvCxnSpPr/>
          <p:nvPr/>
        </p:nvCxnSpPr>
        <p:spPr>
          <a:xfrm>
            <a:off x="4958825" y="-251475"/>
            <a:ext cx="0" cy="1341900"/>
          </a:xfrm>
          <a:prstGeom prst="straightConnector1">
            <a:avLst/>
          </a:prstGeom>
          <a:noFill/>
          <a:ln cap="flat" cmpd="sng" w="9525">
            <a:solidFill>
              <a:srgbClr val="1676AA"/>
            </a:solidFill>
            <a:prstDash val="solid"/>
            <a:round/>
            <a:headEnd len="med" w="med" type="none"/>
            <a:tailEnd len="med" w="med" type="none"/>
          </a:ln>
        </p:spPr>
      </p:cxnSp>
      <p:sp>
        <p:nvSpPr>
          <p:cNvPr id="112" name="Shape 112"/>
          <p:cNvSpPr txBox="1"/>
          <p:nvPr/>
        </p:nvSpPr>
        <p:spPr>
          <a:xfrm>
            <a:off x="4880725" y="1319250"/>
            <a:ext cx="4005300" cy="10983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b="1" lang="en" sz="1800">
                <a:solidFill>
                  <a:srgbClr val="1676AA"/>
                </a:solidFill>
                <a:latin typeface="Open Sans"/>
                <a:ea typeface="Open Sans"/>
                <a:cs typeface="Open Sans"/>
                <a:sym typeface="Open Sans"/>
              </a:rPr>
              <a:t>For the love of libraries - from Romania to the Netherlands</a:t>
            </a:r>
            <a:endParaRPr b="1" sz="1800">
              <a:solidFill>
                <a:srgbClr val="1676AA"/>
              </a:solidFill>
              <a:latin typeface="Open Sans"/>
              <a:ea typeface="Open Sans"/>
              <a:cs typeface="Open Sans"/>
              <a:sym typeface="Open Sans"/>
            </a:endParaRPr>
          </a:p>
        </p:txBody>
      </p:sp>
      <p:pic>
        <p:nvPicPr>
          <p:cNvPr id="113" name="Shape 113"/>
          <p:cNvPicPr preferRelativeResize="0"/>
          <p:nvPr/>
        </p:nvPicPr>
        <p:blipFill rotWithShape="1">
          <a:blip r:embed="rId3">
            <a:alphaModFix/>
          </a:blip>
          <a:srcRect b="0" l="27860" r="27860" t="0"/>
          <a:stretch/>
        </p:blipFill>
        <p:spPr>
          <a:xfrm>
            <a:off x="0" y="4"/>
            <a:ext cx="4563415" cy="685800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Shape 118"/>
          <p:cNvSpPr/>
          <p:nvPr/>
        </p:nvSpPr>
        <p:spPr>
          <a:xfrm>
            <a:off x="0" y="426515"/>
            <a:ext cx="3546900" cy="696000"/>
          </a:xfrm>
          <a:prstGeom prst="rect">
            <a:avLst/>
          </a:prstGeom>
          <a:solidFill>
            <a:srgbClr val="1676AA"/>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solidFill>
                <a:srgbClr val="4BC0F0"/>
              </a:solidFill>
            </a:endParaRPr>
          </a:p>
        </p:txBody>
      </p:sp>
      <p:sp>
        <p:nvSpPr>
          <p:cNvPr id="119" name="Shape 119"/>
          <p:cNvSpPr txBox="1"/>
          <p:nvPr>
            <p:ph idx="1" type="subTitle"/>
          </p:nvPr>
        </p:nvSpPr>
        <p:spPr>
          <a:xfrm>
            <a:off x="187300" y="378215"/>
            <a:ext cx="3494400" cy="97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Ubuntu"/>
                <a:ea typeface="Ubuntu"/>
                <a:cs typeface="Ubuntu"/>
                <a:sym typeface="Ubuntu"/>
              </a:rPr>
              <a:t>Ana’s story</a:t>
            </a:r>
            <a:endParaRPr sz="3600">
              <a:solidFill>
                <a:srgbClr val="FFFFFF"/>
              </a:solidFill>
              <a:latin typeface="Ubuntu"/>
              <a:ea typeface="Ubuntu"/>
              <a:cs typeface="Ubuntu"/>
              <a:sym typeface="Ubuntu"/>
            </a:endParaRPr>
          </a:p>
        </p:txBody>
      </p:sp>
      <p:pic>
        <p:nvPicPr>
          <p:cNvPr id="120" name="Shape 120"/>
          <p:cNvPicPr preferRelativeResize="0"/>
          <p:nvPr/>
        </p:nvPicPr>
        <p:blipFill>
          <a:blip r:embed="rId3">
            <a:alphaModFix/>
          </a:blip>
          <a:stretch>
            <a:fillRect/>
          </a:stretch>
        </p:blipFill>
        <p:spPr>
          <a:xfrm>
            <a:off x="4572000" y="1"/>
            <a:ext cx="4571996" cy="685799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1F1EE"/>
        </a:solidFill>
      </p:bgPr>
    </p:bg>
    <p:spTree>
      <p:nvGrpSpPr>
        <p:cNvPr id="124" name="Shape 124"/>
        <p:cNvGrpSpPr/>
        <p:nvPr/>
      </p:nvGrpSpPr>
      <p:grpSpPr>
        <a:xfrm>
          <a:off x="0" y="0"/>
          <a:ext cx="0" cy="0"/>
          <a:chOff x="0" y="0"/>
          <a:chExt cx="0" cy="0"/>
        </a:xfrm>
      </p:grpSpPr>
      <p:sp>
        <p:nvSpPr>
          <p:cNvPr id="125" name="Shape 125"/>
          <p:cNvSpPr txBox="1"/>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126" name="Shape 126"/>
          <p:cNvSpPr txBox="1"/>
          <p:nvPr/>
        </p:nvSpPr>
        <p:spPr>
          <a:xfrm>
            <a:off x="4880725" y="2551075"/>
            <a:ext cx="4005300" cy="37926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lang="en" sz="1600">
                <a:solidFill>
                  <a:schemeClr val="dk1"/>
                </a:solidFill>
                <a:latin typeface="Open Sans Light"/>
                <a:ea typeface="Open Sans Light"/>
                <a:cs typeface="Open Sans Light"/>
                <a:sym typeface="Open Sans Light"/>
              </a:rPr>
              <a:t>‘This bottle contains mezcal raicilla, the ancient brother of tequila. I am a migrant because of this spirit.</a:t>
            </a:r>
            <a:endParaRPr sz="1600">
              <a:solidFill>
                <a:schemeClr val="dk1"/>
              </a:solidFill>
              <a:latin typeface="Open Sans Light"/>
              <a:ea typeface="Open Sans Light"/>
              <a:cs typeface="Open Sans Light"/>
              <a:sym typeface="Open Sans Light"/>
            </a:endParaRPr>
          </a:p>
          <a:p>
            <a:pPr indent="0" lvl="0" marL="0" rtl="0">
              <a:lnSpc>
                <a:spcPct val="115000"/>
              </a:lnSpc>
              <a:spcBef>
                <a:spcPts val="0"/>
              </a:spcBef>
              <a:spcAft>
                <a:spcPts val="0"/>
              </a:spcAft>
              <a:buClr>
                <a:schemeClr val="dk1"/>
              </a:buClr>
              <a:buSzPts val="1100"/>
              <a:buFont typeface="Arial"/>
              <a:buNone/>
            </a:pPr>
            <a:br>
              <a:rPr lang="en" sz="1600">
                <a:solidFill>
                  <a:schemeClr val="dk1"/>
                </a:solidFill>
                <a:latin typeface="Open Sans Light"/>
                <a:ea typeface="Open Sans Light"/>
                <a:cs typeface="Open Sans Light"/>
                <a:sym typeface="Open Sans Light"/>
              </a:rPr>
            </a:br>
            <a:r>
              <a:rPr lang="en" sz="1600">
                <a:solidFill>
                  <a:schemeClr val="dk1"/>
                </a:solidFill>
                <a:latin typeface="Open Sans Light"/>
                <a:ea typeface="Open Sans Light"/>
                <a:cs typeface="Open Sans Light"/>
                <a:sym typeface="Open Sans Light"/>
              </a:rPr>
              <a:t>In 2002, I came to Europe to study sustainable production of artisanal beverages. If it wasn't for studying this, I would have stayed at home in Mexico.</a:t>
            </a:r>
            <a:endParaRPr sz="1600">
              <a:solidFill>
                <a:schemeClr val="dk1"/>
              </a:solidFill>
              <a:latin typeface="Open Sans Light"/>
              <a:ea typeface="Open Sans Light"/>
              <a:cs typeface="Open Sans Light"/>
              <a:sym typeface="Open Sans Light"/>
            </a:endParaRPr>
          </a:p>
          <a:p>
            <a:pPr indent="0" lvl="0" marL="0" rtl="0">
              <a:lnSpc>
                <a:spcPct val="115000"/>
              </a:lnSpc>
              <a:spcBef>
                <a:spcPts val="0"/>
              </a:spcBef>
              <a:spcAft>
                <a:spcPts val="0"/>
              </a:spcAft>
              <a:buClr>
                <a:schemeClr val="dk1"/>
              </a:buClr>
              <a:buSzPts val="1100"/>
              <a:buFont typeface="Arial"/>
              <a:buNone/>
            </a:pPr>
            <a:r>
              <a:t/>
            </a:r>
            <a:endParaRPr sz="1600">
              <a:solidFill>
                <a:schemeClr val="dk1"/>
              </a:solidFill>
              <a:latin typeface="Open Sans Light"/>
              <a:ea typeface="Open Sans Light"/>
              <a:cs typeface="Open Sans Light"/>
              <a:sym typeface="Open Sans Light"/>
            </a:endParaRPr>
          </a:p>
          <a:p>
            <a:pPr indent="0" lvl="0" marL="0" rtl="0">
              <a:lnSpc>
                <a:spcPct val="115000"/>
              </a:lnSpc>
              <a:spcBef>
                <a:spcPts val="0"/>
              </a:spcBef>
              <a:spcAft>
                <a:spcPts val="0"/>
              </a:spcAft>
              <a:buClr>
                <a:schemeClr val="dk1"/>
              </a:buClr>
              <a:buSzPts val="1100"/>
              <a:buFont typeface="Arial"/>
              <a:buNone/>
            </a:pPr>
            <a:r>
              <a:rPr lang="en" sz="1600">
                <a:solidFill>
                  <a:schemeClr val="dk1"/>
                </a:solidFill>
                <a:latin typeface="Open Sans Light"/>
                <a:ea typeface="Open Sans Light"/>
                <a:cs typeface="Open Sans Light"/>
                <a:sym typeface="Open Sans Light"/>
              </a:rPr>
              <a:t>I am researcher in botany, specialising in these agave plants which are used for cooking in my country for 11,000 years.’ </a:t>
            </a:r>
            <a:endParaRPr sz="1600">
              <a:solidFill>
                <a:schemeClr val="dk1"/>
              </a:solidFill>
              <a:latin typeface="Open Sans Light"/>
              <a:ea typeface="Open Sans Light"/>
              <a:cs typeface="Open Sans Light"/>
              <a:sym typeface="Open Sans Light"/>
            </a:endParaRPr>
          </a:p>
          <a:p>
            <a:pPr indent="0" lvl="0" marL="0" rtl="0">
              <a:lnSpc>
                <a:spcPct val="115000"/>
              </a:lnSpc>
              <a:spcBef>
                <a:spcPts val="0"/>
              </a:spcBef>
              <a:spcAft>
                <a:spcPts val="0"/>
              </a:spcAft>
              <a:buClr>
                <a:schemeClr val="dk1"/>
              </a:buClr>
              <a:buSzPts val="1100"/>
              <a:buFont typeface="Arial"/>
              <a:buNone/>
            </a:pPr>
            <a:r>
              <a:t/>
            </a:r>
            <a:endParaRPr sz="1600">
              <a:solidFill>
                <a:schemeClr val="dk1"/>
              </a:solidFill>
              <a:latin typeface="Open Sans Light"/>
              <a:ea typeface="Open Sans Light"/>
              <a:cs typeface="Open Sans Light"/>
              <a:sym typeface="Open Sans Light"/>
            </a:endParaRPr>
          </a:p>
          <a:p>
            <a:pPr indent="0" lvl="0" marL="0" rtl="0">
              <a:lnSpc>
                <a:spcPct val="115000"/>
              </a:lnSpc>
              <a:spcBef>
                <a:spcPts val="0"/>
              </a:spcBef>
              <a:spcAft>
                <a:spcPts val="0"/>
              </a:spcAft>
              <a:buClr>
                <a:schemeClr val="dk1"/>
              </a:buClr>
              <a:buSzPts val="1100"/>
              <a:buFont typeface="Arial"/>
              <a:buNone/>
            </a:pPr>
            <a:r>
              <a:t/>
            </a:r>
            <a:endParaRPr sz="1800">
              <a:solidFill>
                <a:schemeClr val="dk1"/>
              </a:solidFill>
              <a:latin typeface="Open Sans Light"/>
              <a:ea typeface="Open Sans Light"/>
              <a:cs typeface="Open Sans Light"/>
              <a:sym typeface="Open Sans Light"/>
            </a:endParaRPr>
          </a:p>
        </p:txBody>
      </p:sp>
      <p:sp>
        <p:nvSpPr>
          <p:cNvPr id="127" name="Shape 127"/>
          <p:cNvSpPr txBox="1"/>
          <p:nvPr/>
        </p:nvSpPr>
        <p:spPr>
          <a:xfrm>
            <a:off x="5157250" y="305250"/>
            <a:ext cx="4110600" cy="1014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3600">
                <a:solidFill>
                  <a:srgbClr val="1676AA"/>
                </a:solidFill>
                <a:latin typeface="Ubuntu"/>
                <a:ea typeface="Ubuntu"/>
                <a:cs typeface="Ubuntu"/>
                <a:sym typeface="Ubuntu"/>
              </a:rPr>
              <a:t>Ana’s story</a:t>
            </a:r>
            <a:endParaRPr sz="3800">
              <a:solidFill>
                <a:srgbClr val="1676AA"/>
              </a:solidFill>
              <a:latin typeface="Ubuntu"/>
              <a:ea typeface="Ubuntu"/>
              <a:cs typeface="Ubuntu"/>
              <a:sym typeface="Ubuntu"/>
            </a:endParaRPr>
          </a:p>
        </p:txBody>
      </p:sp>
      <p:cxnSp>
        <p:nvCxnSpPr>
          <p:cNvPr id="128" name="Shape 128"/>
          <p:cNvCxnSpPr/>
          <p:nvPr/>
        </p:nvCxnSpPr>
        <p:spPr>
          <a:xfrm>
            <a:off x="4958825" y="-251475"/>
            <a:ext cx="0" cy="1341900"/>
          </a:xfrm>
          <a:prstGeom prst="straightConnector1">
            <a:avLst/>
          </a:prstGeom>
          <a:noFill/>
          <a:ln cap="flat" cmpd="sng" w="9525">
            <a:solidFill>
              <a:srgbClr val="1676AA"/>
            </a:solidFill>
            <a:prstDash val="solid"/>
            <a:round/>
            <a:headEnd len="med" w="med" type="none"/>
            <a:tailEnd len="med" w="med" type="none"/>
          </a:ln>
        </p:spPr>
      </p:cxnSp>
      <p:sp>
        <p:nvSpPr>
          <p:cNvPr id="129" name="Shape 129"/>
          <p:cNvSpPr txBox="1"/>
          <p:nvPr/>
        </p:nvSpPr>
        <p:spPr>
          <a:xfrm>
            <a:off x="4880725" y="1319250"/>
            <a:ext cx="4005300" cy="10983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b="1" lang="en" sz="1800">
                <a:solidFill>
                  <a:srgbClr val="1676AA"/>
                </a:solidFill>
                <a:latin typeface="Open Sans"/>
                <a:ea typeface="Open Sans"/>
                <a:cs typeface="Open Sans"/>
                <a:sym typeface="Open Sans"/>
              </a:rPr>
              <a:t>The mezcal spirit that brought me to Europe</a:t>
            </a:r>
            <a:r>
              <a:rPr b="1" lang="en" sz="1800">
                <a:solidFill>
                  <a:srgbClr val="1676AA"/>
                </a:solidFill>
                <a:latin typeface="Open Sans"/>
                <a:ea typeface="Open Sans"/>
                <a:cs typeface="Open Sans"/>
                <a:sym typeface="Open Sans"/>
              </a:rPr>
              <a:t> -</a:t>
            </a:r>
            <a:r>
              <a:rPr b="1" lang="en" sz="1800">
                <a:solidFill>
                  <a:srgbClr val="1676AA"/>
                </a:solidFill>
                <a:latin typeface="Open Sans"/>
                <a:ea typeface="Open Sans"/>
                <a:cs typeface="Open Sans"/>
                <a:sym typeface="Open Sans"/>
              </a:rPr>
              <a:t> </a:t>
            </a:r>
            <a:r>
              <a:rPr b="1" lang="en" sz="1800">
                <a:solidFill>
                  <a:srgbClr val="1676AA"/>
                </a:solidFill>
                <a:latin typeface="Open Sans"/>
                <a:ea typeface="Open Sans"/>
                <a:cs typeface="Open Sans"/>
                <a:sym typeface="Open Sans"/>
              </a:rPr>
              <a:t>From Mexico to Brussels</a:t>
            </a:r>
            <a:endParaRPr b="1" sz="1800">
              <a:solidFill>
                <a:srgbClr val="1676AA"/>
              </a:solidFill>
              <a:latin typeface="Open Sans"/>
              <a:ea typeface="Open Sans"/>
              <a:cs typeface="Open Sans"/>
              <a:sym typeface="Open Sans"/>
            </a:endParaRPr>
          </a:p>
        </p:txBody>
      </p:sp>
      <p:pic>
        <p:nvPicPr>
          <p:cNvPr id="130" name="Shape 130"/>
          <p:cNvPicPr preferRelativeResize="0"/>
          <p:nvPr/>
        </p:nvPicPr>
        <p:blipFill>
          <a:blip r:embed="rId3">
            <a:alphaModFix/>
          </a:blip>
          <a:stretch>
            <a:fillRect/>
          </a:stretch>
        </p:blipFill>
        <p:spPr>
          <a:xfrm>
            <a:off x="0" y="-2"/>
            <a:ext cx="4571612" cy="685799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